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8" r:id="rId3"/>
    <p:sldId id="281" r:id="rId4"/>
    <p:sldId id="279" r:id="rId5"/>
    <p:sldId id="282" r:id="rId6"/>
    <p:sldId id="280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2" r:id="rId16"/>
    <p:sldId id="293" r:id="rId17"/>
    <p:sldId id="294" r:id="rId18"/>
    <p:sldId id="295" r:id="rId19"/>
    <p:sldId id="299" r:id="rId20"/>
    <p:sldId id="296" r:id="rId21"/>
    <p:sldId id="297" r:id="rId22"/>
    <p:sldId id="298" r:id="rId23"/>
    <p:sldId id="300" r:id="rId24"/>
    <p:sldId id="301" r:id="rId25"/>
    <p:sldId id="302" r:id="rId26"/>
    <p:sldId id="303" r:id="rId27"/>
    <p:sldId id="291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1/22/13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1/22/13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0413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032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</a:pPr>
            <a:endParaRPr lang="en-US" altLang="zh-CN"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1/22/13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ig.apache.org/docs/r0.7.0/piglatin_ref2.html" TargetMode="External"/><Relationship Id="rId4" Type="http://schemas.openxmlformats.org/officeDocument/2006/relationships/hyperlink" Target="https://cwiki.apache.org/PIG/pigmi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ig.apache.org/docs/r0.7.0/tutoria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000" dirty="0" smtClean="0"/>
              <a:t>CS525:</a:t>
            </a:r>
            <a:r>
              <a:rPr lang="en-US" sz="4000" dirty="0"/>
              <a:t> </a:t>
            </a:r>
            <a:r>
              <a:rPr lang="en-US" sz="4000" dirty="0" smtClean="0"/>
              <a:t>Special Topics in DBs</a:t>
            </a:r>
            <a:br>
              <a:rPr lang="en-US" sz="4000" dirty="0" smtClean="0"/>
            </a:br>
            <a:r>
              <a:rPr lang="en-US" sz="4400" dirty="0" smtClean="0"/>
              <a:t>Large-Scale Data Management</a:t>
            </a:r>
            <a:br>
              <a:rPr lang="en-US" sz="44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 fontScale="77500" lnSpcReduction="20000"/>
          </a:bodyPr>
          <a:lstStyle/>
          <a:p>
            <a:r>
              <a:rPr lang="en-US" sz="4300" b="1" dirty="0" err="1" smtClean="0">
                <a:solidFill>
                  <a:srgbClr val="800000"/>
                </a:solidFill>
              </a:rPr>
              <a:t>MapReduce</a:t>
            </a:r>
            <a:r>
              <a:rPr lang="en-US" sz="4300" b="1" dirty="0" smtClean="0">
                <a:solidFill>
                  <a:srgbClr val="800000"/>
                </a:solidFill>
              </a:rPr>
              <a:t> High-Level </a:t>
            </a:r>
            <a:r>
              <a:rPr lang="en-US" sz="4300" b="1" dirty="0" err="1" smtClean="0">
                <a:solidFill>
                  <a:srgbClr val="800000"/>
                </a:solidFill>
              </a:rPr>
              <a:t>Langauges</a:t>
            </a:r>
            <a:endParaRPr lang="en-US" sz="4300" b="1" dirty="0" smtClean="0">
              <a:solidFill>
                <a:srgbClr val="800000"/>
              </a:solidFill>
            </a:endParaRP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endParaRPr lang="en-US" sz="3600" b="1" dirty="0">
              <a:solidFill>
                <a:srgbClr val="800000"/>
              </a:solidFill>
            </a:endParaRPr>
          </a:p>
          <a:p>
            <a:r>
              <a:rPr lang="en-US" sz="3000" dirty="0"/>
              <a:t>Spring 2013</a:t>
            </a:r>
            <a:br>
              <a:rPr lang="en-US" sz="3000" dirty="0"/>
            </a:br>
            <a:r>
              <a:rPr lang="en-US" sz="3000" dirty="0"/>
              <a:t>WPI, Mohamed Eltabakh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848" y="1730148"/>
            <a:ext cx="3614527" cy="794247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800000"/>
                </a:solidFill>
              </a:rPr>
              <a:t>High-level language (Pig Latin)</a:t>
            </a:r>
          </a:p>
          <a:p>
            <a:pPr lvl="1"/>
            <a:r>
              <a:rPr lang="en-US" sz="1600" dirty="0" smtClean="0"/>
              <a:t>Set of commands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91000" y="2560552"/>
            <a:ext cx="4310418" cy="1368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800000"/>
                </a:solidFill>
              </a:rPr>
              <a:t>Two execution modes</a:t>
            </a:r>
          </a:p>
          <a:p>
            <a:pPr lvl="1"/>
            <a:r>
              <a:rPr lang="en-US" sz="1600" dirty="0" smtClean="0"/>
              <a:t>Local: reads/write to local file system</a:t>
            </a:r>
          </a:p>
          <a:p>
            <a:pPr lvl="1"/>
            <a:r>
              <a:rPr lang="en-US" sz="1600" dirty="0" smtClean="0"/>
              <a:t>Mapreduce: connects to Hadoop cluster and reads/writes to HDFS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27513" y="2201229"/>
            <a:ext cx="164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Two Main Components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2068631" y="1987693"/>
            <a:ext cx="2011657" cy="536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068631" y="2658110"/>
            <a:ext cx="2122369" cy="189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27513" y="4481405"/>
            <a:ext cx="7378014" cy="1767207"/>
            <a:chOff x="427513" y="4481405"/>
            <a:chExt cx="7378014" cy="1767207"/>
          </a:xfrm>
        </p:grpSpPr>
        <p:sp>
          <p:nvSpPr>
            <p:cNvPr id="11" name="TextBox 10"/>
            <p:cNvSpPr txBox="1"/>
            <p:nvPr/>
          </p:nvSpPr>
          <p:spPr>
            <a:xfrm>
              <a:off x="427513" y="4915677"/>
              <a:ext cx="1641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Two modes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068631" y="4702141"/>
              <a:ext cx="2011657" cy="2135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068631" y="5276721"/>
              <a:ext cx="2122369" cy="3090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080288" y="4481405"/>
              <a:ext cx="3614527" cy="7942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9438" indent="-228600" algn="l" defTabSz="914400" rtl="0" eaLnBrk="1" latinLnBrk="0" hangingPunct="1">
                <a:spcBef>
                  <a:spcPts val="6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8038" indent="-228600" algn="l" defTabSz="914400" rtl="0" eaLnBrk="1" latinLnBrk="0" hangingPunct="1">
                <a:spcBef>
                  <a:spcPts val="6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36638" indent="-228600" algn="l" defTabSz="914400" rtl="0" eaLnBrk="1" latinLnBrk="0" hangingPunct="1">
                <a:spcBef>
                  <a:spcPts val="6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265238" indent="-228600" algn="l" defTabSz="914400" rtl="0" eaLnBrk="1" latinLnBrk="0" hangingPunct="1">
                <a:spcBef>
                  <a:spcPts val="6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485900" indent="-228600" algn="l" defTabSz="914400" rtl="0" eaLnBrk="1" latinLnBrk="0" hangingPunct="1">
                <a:spcBef>
                  <a:spcPct val="200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712913" indent="-228600" algn="l" defTabSz="914400" rtl="0" eaLnBrk="1" latinLnBrk="0" hangingPunct="1">
                <a:spcBef>
                  <a:spcPct val="20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947863" indent="-228600" algn="l" defTabSz="914400" rtl="0" eaLnBrk="1" latinLnBrk="0" hangingPunct="1">
                <a:spcBef>
                  <a:spcPct val="200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174875" indent="-228600" algn="l" defTabSz="914400" rtl="0" eaLnBrk="1" latinLnBrk="0" hangingPunct="1">
                <a:spcBef>
                  <a:spcPct val="20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lang="en-US" sz="18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smtClean="0">
                  <a:solidFill>
                    <a:srgbClr val="800000"/>
                  </a:solidFill>
                </a:rPr>
                <a:t>Interactive mode</a:t>
              </a:r>
            </a:p>
            <a:p>
              <a:pPr lvl="1"/>
              <a:r>
                <a:rPr lang="en-US" sz="1600" dirty="0" smtClean="0"/>
                <a:t>Console </a:t>
              </a:r>
              <a:endParaRPr lang="en-US" sz="1600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191000" y="5454365"/>
              <a:ext cx="3614527" cy="7942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9438" indent="-228600" algn="l" defTabSz="914400" rtl="0" eaLnBrk="1" latinLnBrk="0" hangingPunct="1">
                <a:spcBef>
                  <a:spcPts val="6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8038" indent="-228600" algn="l" defTabSz="914400" rtl="0" eaLnBrk="1" latinLnBrk="0" hangingPunct="1">
                <a:spcBef>
                  <a:spcPts val="6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36638" indent="-228600" algn="l" defTabSz="914400" rtl="0" eaLnBrk="1" latinLnBrk="0" hangingPunct="1">
                <a:spcBef>
                  <a:spcPts val="6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265238" indent="-228600" algn="l" defTabSz="914400" rtl="0" eaLnBrk="1" latinLnBrk="0" hangingPunct="1">
                <a:spcBef>
                  <a:spcPts val="6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485900" indent="-228600" algn="l" defTabSz="914400" rtl="0" eaLnBrk="1" latinLnBrk="0" hangingPunct="1">
                <a:spcBef>
                  <a:spcPct val="200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712913" indent="-228600" algn="l" defTabSz="914400" rtl="0" eaLnBrk="1" latinLnBrk="0" hangingPunct="1">
                <a:spcBef>
                  <a:spcPct val="20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947863" indent="-228600" algn="l" defTabSz="914400" rtl="0" eaLnBrk="1" latinLnBrk="0" hangingPunct="1">
                <a:spcBef>
                  <a:spcPct val="200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174875" indent="-228600" algn="l" defTabSz="914400" rtl="0" eaLnBrk="1" latinLnBrk="0" hangingPunct="1">
                <a:spcBef>
                  <a:spcPct val="20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lang="en-US" sz="18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smtClean="0">
                  <a:solidFill>
                    <a:srgbClr val="800000"/>
                  </a:solidFill>
                </a:rPr>
                <a:t>Batch mode</a:t>
              </a:r>
            </a:p>
            <a:p>
              <a:pPr lvl="1"/>
              <a:r>
                <a:rPr lang="en-US" sz="1600" dirty="0" smtClean="0"/>
                <a:t>Submit a script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342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Pig</a:t>
            </a:r>
            <a:r>
              <a:rPr lang="en-US" dirty="0" smtClean="0"/>
              <a:t>?...Abstraction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49" y="1855481"/>
            <a:ext cx="8033929" cy="3454235"/>
          </a:xfrm>
        </p:spPr>
        <p:txBody>
          <a:bodyPr>
            <a:normAutofit fontScale="92500"/>
          </a:bodyPr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Common design patterns as key words (joins, distinct, counts</a:t>
            </a:r>
            <a:r>
              <a:rPr lang="en-US" dirty="0" smtClean="0"/>
              <a:t>)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Data flow analysis</a:t>
            </a:r>
          </a:p>
          <a:p>
            <a:pPr marL="668338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A script can map to multiple map-reduce jobs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Avoids Java-level errors (not everyone can write java code)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Can be interactive mode</a:t>
            </a:r>
          </a:p>
          <a:p>
            <a:pPr marL="668338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Issue commands and get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5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I: More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33388" y="2528048"/>
            <a:ext cx="8104566" cy="2867500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  <a:effectLst/>
        </p:spPr>
        <p:txBody>
          <a:bodyPr lIns="90000" tIns="7927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raw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LOAD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excite.log</a:t>
            </a:r>
            <a:r>
              <a:rPr lang="en-US" sz="1400" dirty="0">
                <a:latin typeface="Courier New" charset="0"/>
                <a:cs typeface="Courier New" charset="0"/>
              </a:rPr>
              <a:t>'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USING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PigStorage</a:t>
            </a:r>
            <a:r>
              <a:rPr lang="en-US" sz="1400" dirty="0">
                <a:latin typeface="Courier New" charset="0"/>
                <a:cs typeface="Courier New" charset="0"/>
              </a:rPr>
              <a:t>('\t')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AS</a:t>
            </a:r>
            <a:r>
              <a:rPr lang="en-US" sz="1400" i="1" dirty="0">
                <a:solidFill>
                  <a:srgbClr val="800000"/>
                </a:solidFill>
                <a:latin typeface="Courier New" charset="0"/>
                <a:cs typeface="Courier New" charset="0"/>
              </a:rPr>
              <a:t> (user, </a:t>
            </a:r>
            <a:r>
              <a:rPr lang="en-US" sz="1400" i="1" dirty="0" smtClean="0">
                <a:solidFill>
                  <a:srgbClr val="800000"/>
                </a:solidFill>
                <a:latin typeface="Courier New" charset="0"/>
                <a:cs typeface="Courier New" charset="0"/>
              </a:rPr>
              <a:t>id, time, </a:t>
            </a:r>
            <a:r>
              <a:rPr lang="en-US" sz="1400" i="1" dirty="0">
                <a:solidFill>
                  <a:srgbClr val="800000"/>
                </a:solidFill>
                <a:latin typeface="Courier New" charset="0"/>
                <a:cs typeface="Courier New" charset="0"/>
              </a:rPr>
              <a:t>query)</a:t>
            </a:r>
            <a:r>
              <a:rPr lang="en-US" sz="1400" dirty="0">
                <a:latin typeface="Courier New" charset="0"/>
                <a:cs typeface="Courier New" charset="0"/>
              </a:rPr>
              <a:t>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clean1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FILTER</a:t>
            </a:r>
            <a:r>
              <a:rPr lang="en-US" sz="1400" dirty="0">
                <a:latin typeface="Courier New" charset="0"/>
                <a:cs typeface="Courier New" charset="0"/>
              </a:rPr>
              <a:t> raw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BY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cs typeface="Courier New" charset="0"/>
              </a:rPr>
              <a:t>id &gt; 20 </a:t>
            </a:r>
            <a:r>
              <a:rPr lang="en-US" sz="1400" dirty="0">
                <a:latin typeface="Courier New" charset="0"/>
                <a:cs typeface="Courier New" charset="0"/>
              </a:rPr>
              <a:t>AND </a:t>
            </a:r>
            <a:r>
              <a:rPr lang="en-US" sz="1400" dirty="0" smtClean="0">
                <a:latin typeface="Courier New" charset="0"/>
                <a:cs typeface="Courier New" charset="0"/>
              </a:rPr>
              <a:t>id </a:t>
            </a:r>
            <a:r>
              <a:rPr lang="en-US" sz="1400" dirty="0">
                <a:latin typeface="Courier New" charset="0"/>
                <a:cs typeface="Courier New" charset="0"/>
              </a:rPr>
              <a:t>&lt; </a:t>
            </a:r>
            <a:r>
              <a:rPr lang="en-US" sz="1400" dirty="0" smtClean="0">
                <a:latin typeface="Courier New" charset="0"/>
                <a:cs typeface="Courier New" charset="0"/>
              </a:rPr>
              <a:t>100;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clean2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FOREACH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cs typeface="Courier New" charset="0"/>
              </a:rPr>
              <a:t>clean1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GENERATE</a:t>
            </a: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user</a:t>
            </a:r>
            <a:r>
              <a:rPr lang="en-US" sz="1400" dirty="0">
                <a:latin typeface="Courier New" charset="0"/>
                <a:cs typeface="Courier New" charset="0"/>
              </a:rPr>
              <a:t>, time,</a:t>
            </a: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org.apache.pig.tutorial.sanitze</a:t>
            </a:r>
            <a:r>
              <a:rPr lang="en-US" sz="1400" dirty="0">
                <a:latin typeface="Courier New" charset="0"/>
                <a:cs typeface="Courier New" charset="0"/>
              </a:rPr>
              <a:t>(query) as query;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 err="1">
                <a:latin typeface="Courier New" charset="0"/>
                <a:cs typeface="Courier New" charset="0"/>
              </a:rPr>
              <a:t>user_groups</a:t>
            </a:r>
            <a:r>
              <a:rPr lang="en-US" sz="1400" dirty="0">
                <a:latin typeface="Courier New" charset="0"/>
                <a:cs typeface="Courier New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GROUP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cs typeface="Courier New" charset="0"/>
              </a:rPr>
              <a:t>clean2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BY</a:t>
            </a:r>
            <a:r>
              <a:rPr lang="en-US" sz="1400" dirty="0">
                <a:latin typeface="Courier New" charset="0"/>
                <a:cs typeface="Courier New" charset="0"/>
              </a:rPr>
              <a:t> (user, query);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 err="1">
                <a:latin typeface="Courier New" charset="0"/>
                <a:cs typeface="Courier New" charset="0"/>
              </a:rPr>
              <a:t>user_query_counts</a:t>
            </a:r>
            <a:r>
              <a:rPr lang="en-US" sz="1400" dirty="0">
                <a:latin typeface="Courier New" charset="0"/>
                <a:cs typeface="Courier New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FOREACH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cs typeface="Courier New" charset="0"/>
              </a:rPr>
              <a:t>user_groups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GENERATE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cs typeface="Courier New" charset="0"/>
              </a:rPr>
              <a:t>group, </a:t>
            </a:r>
            <a:r>
              <a:rPr lang="en-US" sz="1400" dirty="0">
                <a:latin typeface="Courier New" charset="0"/>
                <a:cs typeface="Courier New" charset="0"/>
              </a:rPr>
              <a:t>COUNT(clean2), MIN(clean2.time), MAX(clean2.time);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STORE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cs typeface="Courier New" charset="0"/>
              </a:rPr>
              <a:t>user_query_counts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INTO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uq_counts.csv</a:t>
            </a:r>
            <a:r>
              <a:rPr lang="en-US" sz="1400" dirty="0">
                <a:latin typeface="Courier New" charset="0"/>
                <a:cs typeface="Courier New" charset="0"/>
              </a:rPr>
              <a:t>'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USING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PigStorage</a:t>
            </a:r>
            <a:r>
              <a:rPr lang="en-US" sz="1400" dirty="0">
                <a:latin typeface="Courier New" charset="0"/>
                <a:cs typeface="Courier New" charset="0"/>
              </a:rPr>
              <a:t>(',');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6219" y="1904768"/>
            <a:ext cx="7363065" cy="765193"/>
            <a:chOff x="556219" y="1904768"/>
            <a:chExt cx="7363065" cy="765193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288573" y="2271321"/>
              <a:ext cx="417164" cy="3986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56219" y="1978933"/>
              <a:ext cx="1700136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Read file from HDFS</a:t>
              </a:r>
              <a:endParaRPr lang="en-US" sz="13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893529" y="2197156"/>
              <a:ext cx="139055" cy="3986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783243" y="1904768"/>
              <a:ext cx="281551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The input format (text, tab delimited)</a:t>
              </a:r>
              <a:endParaRPr lang="en-US" sz="13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6521102" y="2271321"/>
              <a:ext cx="357466" cy="3986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031922" y="1997475"/>
              <a:ext cx="1887362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Define run-time schema</a:t>
              </a:r>
              <a:endParaRPr lang="en-US" sz="13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97476" y="2931677"/>
            <a:ext cx="4116729" cy="672487"/>
            <a:chOff x="4097476" y="2931677"/>
            <a:chExt cx="4116729" cy="672487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5302616" y="3077871"/>
              <a:ext cx="72930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031922" y="2931677"/>
              <a:ext cx="218228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Filter the rows on predicates</a:t>
              </a:r>
              <a:endParaRPr lang="en-US" sz="1300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4097476" y="3485783"/>
              <a:ext cx="111243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246996" y="3311776"/>
              <a:ext cx="287062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For each row, do some transformation</a:t>
              </a:r>
              <a:endParaRPr lang="en-US" sz="13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53000" y="3946253"/>
            <a:ext cx="3538099" cy="608392"/>
            <a:chOff x="4953000" y="3946253"/>
            <a:chExt cx="3538099" cy="608392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5302617" y="4120260"/>
              <a:ext cx="7293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063706" y="3946253"/>
              <a:ext cx="162972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Grouping of records</a:t>
              </a:r>
              <a:endParaRPr lang="en-US" sz="1300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4953000" y="4436264"/>
              <a:ext cx="7293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714089" y="4262257"/>
              <a:ext cx="2777010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Compute aggregation for each group</a:t>
              </a:r>
              <a:endParaRPr lang="en-US" sz="13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32464" y="5145239"/>
            <a:ext cx="5573574" cy="839359"/>
            <a:chOff x="1532464" y="5145239"/>
            <a:chExt cx="5573574" cy="839359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502983" y="5191593"/>
              <a:ext cx="417986" cy="5006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532464" y="5692210"/>
              <a:ext cx="1886385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Store the output in a file</a:t>
              </a:r>
              <a:endParaRPr lang="en-US" sz="13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6218337" y="5145239"/>
              <a:ext cx="417986" cy="5006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47818" y="5645856"/>
              <a:ext cx="1858220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Text, Comma delimited</a:t>
              </a:r>
              <a:endParaRPr 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652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Language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4" y="1807786"/>
            <a:ext cx="8130060" cy="425773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Keywords</a:t>
            </a:r>
          </a:p>
          <a:p>
            <a:pPr lvl="1"/>
            <a:r>
              <a:rPr lang="en-US" dirty="0" smtClean="0"/>
              <a:t>Load, Filter, </a:t>
            </a:r>
            <a:r>
              <a:rPr lang="en-US" dirty="0" err="1" smtClean="0"/>
              <a:t>Foreach</a:t>
            </a:r>
            <a:r>
              <a:rPr lang="en-US" dirty="0" smtClean="0"/>
              <a:t> Generate, Group By, Store, Join, Distinct, Order By, …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Aggregations</a:t>
            </a:r>
            <a:endParaRPr lang="en-US" b="1" dirty="0">
              <a:solidFill>
                <a:srgbClr val="800000"/>
              </a:solidFill>
            </a:endParaRPr>
          </a:p>
          <a:p>
            <a:pPr lvl="1"/>
            <a:r>
              <a:rPr lang="en-US" dirty="0" smtClean="0"/>
              <a:t>Count, </a:t>
            </a:r>
            <a:r>
              <a:rPr lang="en-US" dirty="0" err="1" smtClean="0"/>
              <a:t>Avg</a:t>
            </a:r>
            <a:r>
              <a:rPr lang="en-US" dirty="0" smtClean="0"/>
              <a:t>, Sum, Max, Min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Schema</a:t>
            </a:r>
          </a:p>
          <a:p>
            <a:pPr lvl="1"/>
            <a:r>
              <a:rPr lang="en-US" dirty="0" smtClean="0"/>
              <a:t>Defines at query-time not when files are loaded</a:t>
            </a:r>
          </a:p>
          <a:p>
            <a:r>
              <a:rPr lang="en-US" dirty="0">
                <a:solidFill>
                  <a:schemeClr val="tx1"/>
                </a:solidFill>
              </a:rPr>
              <a:t>UDFs</a:t>
            </a:r>
          </a:p>
          <a:p>
            <a:r>
              <a:rPr lang="en-US" dirty="0"/>
              <a:t>Packages for common input/output formats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544" y="2679232"/>
            <a:ext cx="7990113" cy="2484548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A = </a:t>
            </a:r>
            <a:r>
              <a:rPr lang="en-US" sz="1400" b="1" dirty="0">
                <a:solidFill>
                  <a:srgbClr val="0000FF"/>
                </a:solidFill>
              </a:rPr>
              <a:t>load</a:t>
            </a:r>
            <a:r>
              <a:rPr lang="en-US" sz="1400" dirty="0"/>
              <a:t> '$</a:t>
            </a:r>
            <a:r>
              <a:rPr lang="en-US" sz="1400" dirty="0" err="1"/>
              <a:t>widerow</a:t>
            </a:r>
            <a:r>
              <a:rPr lang="en-US" sz="1400" dirty="0"/>
              <a:t>' </a:t>
            </a:r>
            <a:r>
              <a:rPr lang="en-US" sz="1400" b="1" dirty="0">
                <a:solidFill>
                  <a:srgbClr val="0000FF"/>
                </a:solidFill>
              </a:rPr>
              <a:t>using</a:t>
            </a:r>
            <a:r>
              <a:rPr lang="en-US" sz="1400" dirty="0"/>
              <a:t> </a:t>
            </a:r>
            <a:r>
              <a:rPr lang="en-US" sz="1400" dirty="0" err="1"/>
              <a:t>PigStorage</a:t>
            </a:r>
            <a:r>
              <a:rPr lang="en-US" sz="1400" dirty="0"/>
              <a:t>('\u0001') </a:t>
            </a:r>
            <a:r>
              <a:rPr lang="en-US" sz="1400" b="1" dirty="0">
                <a:solidFill>
                  <a:srgbClr val="0000FF"/>
                </a:solidFill>
              </a:rPr>
              <a:t>as</a:t>
            </a:r>
            <a:r>
              <a:rPr lang="en-US" sz="1400" dirty="0"/>
              <a:t> (name: </a:t>
            </a:r>
            <a:r>
              <a:rPr lang="en-US" sz="1400" dirty="0" err="1"/>
              <a:t>chararray</a:t>
            </a:r>
            <a:r>
              <a:rPr lang="en-US" sz="1400" dirty="0"/>
              <a:t>, c0: </a:t>
            </a:r>
            <a:r>
              <a:rPr lang="en-US" sz="1400" dirty="0" err="1"/>
              <a:t>int</a:t>
            </a:r>
            <a:r>
              <a:rPr lang="en-US" sz="1400" dirty="0"/>
              <a:t>, c1: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smtClean="0"/>
              <a:t>c2: </a:t>
            </a:r>
            <a:r>
              <a:rPr lang="en-US" sz="1400" dirty="0" err="1"/>
              <a:t>int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/>
              <a:t>B = </a:t>
            </a:r>
            <a:r>
              <a:rPr lang="en-US" sz="1400" b="1" dirty="0">
                <a:solidFill>
                  <a:srgbClr val="0000FF"/>
                </a:solidFill>
              </a:rPr>
              <a:t>group</a:t>
            </a:r>
            <a:r>
              <a:rPr lang="en-US" sz="1400" dirty="0"/>
              <a:t> A </a:t>
            </a:r>
            <a:r>
              <a:rPr lang="en-US" sz="1400" b="1" dirty="0">
                <a:solidFill>
                  <a:srgbClr val="0000FF"/>
                </a:solidFill>
              </a:rPr>
              <a:t>by</a:t>
            </a:r>
            <a:r>
              <a:rPr lang="en-US" sz="1400" dirty="0"/>
              <a:t> name </a:t>
            </a:r>
            <a:r>
              <a:rPr lang="en-US" sz="1400" b="1" dirty="0">
                <a:solidFill>
                  <a:srgbClr val="FF0000"/>
                </a:solidFill>
              </a:rPr>
              <a:t>parallel</a:t>
            </a:r>
            <a:r>
              <a:rPr lang="en-US" sz="1400" dirty="0"/>
              <a:t> </a:t>
            </a:r>
            <a:r>
              <a:rPr lang="en-US" sz="1400" dirty="0" smtClean="0"/>
              <a:t>10;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C = </a:t>
            </a:r>
            <a:r>
              <a:rPr lang="en-US" sz="1400" b="1" dirty="0" err="1">
                <a:solidFill>
                  <a:srgbClr val="0000FF"/>
                </a:solidFill>
              </a:rPr>
              <a:t>foreach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/>
              <a:t>B </a:t>
            </a:r>
            <a:r>
              <a:rPr lang="en-US" sz="1400" b="1" dirty="0">
                <a:solidFill>
                  <a:srgbClr val="0000FF"/>
                </a:solidFill>
              </a:rPr>
              <a:t>generate</a:t>
            </a:r>
            <a:r>
              <a:rPr lang="en-US" sz="1400" dirty="0"/>
              <a:t> group, SUM(A.c0) as c0, SUM(A.c1) as c1</a:t>
            </a:r>
            <a:r>
              <a:rPr lang="en-US" sz="1400" dirty="0" smtClean="0"/>
              <a:t>, AVG(A.c2) </a:t>
            </a:r>
            <a:r>
              <a:rPr lang="en-US" sz="1400" dirty="0"/>
              <a:t>as </a:t>
            </a:r>
            <a:r>
              <a:rPr lang="en-US" sz="1400" dirty="0" smtClean="0"/>
              <a:t>c2;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D = </a:t>
            </a:r>
            <a:r>
              <a:rPr lang="en-US" sz="1400" b="1" dirty="0">
                <a:solidFill>
                  <a:srgbClr val="0000FF"/>
                </a:solidFill>
              </a:rPr>
              <a:t>filter</a:t>
            </a:r>
            <a:r>
              <a:rPr lang="en-US" sz="1400" dirty="0"/>
              <a:t> C </a:t>
            </a:r>
            <a:r>
              <a:rPr lang="en-US" sz="1400" b="1" dirty="0">
                <a:solidFill>
                  <a:srgbClr val="0000FF"/>
                </a:solidFill>
              </a:rPr>
              <a:t>by</a:t>
            </a:r>
            <a:r>
              <a:rPr lang="en-US" sz="1400" dirty="0"/>
              <a:t> c0 &gt; 100 and c1 &gt; 100 and c2 &gt; </a:t>
            </a:r>
            <a:r>
              <a:rPr lang="en-US" sz="1400" dirty="0" smtClean="0"/>
              <a:t>100;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rgbClr val="0000FF"/>
                </a:solidFill>
              </a:rPr>
              <a:t>store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/>
              <a:t>D </a:t>
            </a:r>
            <a:r>
              <a:rPr lang="en-US" sz="1400" b="1" dirty="0">
                <a:solidFill>
                  <a:srgbClr val="0000FF"/>
                </a:solidFill>
              </a:rPr>
              <a:t>into</a:t>
            </a:r>
            <a:r>
              <a:rPr lang="en-US" sz="1400" dirty="0"/>
              <a:t> '$out';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56219" y="1978933"/>
            <a:ext cx="7119427" cy="783735"/>
            <a:chOff x="556219" y="1978933"/>
            <a:chExt cx="7119427" cy="78373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705737" y="2271321"/>
              <a:ext cx="0" cy="4913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56219" y="1978933"/>
              <a:ext cx="2003279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Script can take arguments</a:t>
              </a:r>
              <a:endParaRPr lang="en-US" sz="13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709016" y="2336216"/>
              <a:ext cx="203054" cy="4264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949721" y="2043828"/>
              <a:ext cx="2095445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Data are “ctrl-A” delimited</a:t>
              </a:r>
              <a:endParaRPr lang="en-US" sz="13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6262426" y="2303202"/>
              <a:ext cx="203054" cy="4264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03131" y="2010814"/>
              <a:ext cx="2172515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Define types of the columns</a:t>
              </a:r>
              <a:endParaRPr lang="en-US" sz="13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39024" y="3186982"/>
            <a:ext cx="3389444" cy="292388"/>
            <a:chOff x="3339024" y="3186982"/>
            <a:chExt cx="3389444" cy="292388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3339024" y="3351718"/>
              <a:ext cx="7399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078935" y="3186982"/>
              <a:ext cx="264953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Specify the need of 10 reduce tasks</a:t>
              </a:r>
              <a:endParaRPr 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893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3: Re-partition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16" y="1937576"/>
            <a:ext cx="7781960" cy="4294817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register</a:t>
            </a:r>
            <a:r>
              <a:rPr lang="en-US" dirty="0" smtClean="0"/>
              <a:t> </a:t>
            </a:r>
            <a:r>
              <a:rPr lang="en-US" dirty="0" err="1" smtClean="0"/>
              <a:t>pigperf.jar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b="1" dirty="0">
                <a:solidFill>
                  <a:srgbClr val="0000FF"/>
                </a:solidFill>
              </a:rPr>
              <a:t>load</a:t>
            </a:r>
            <a:r>
              <a:rPr lang="en-US" dirty="0"/>
              <a:t> </a:t>
            </a:r>
            <a:r>
              <a:rPr lang="en-US" dirty="0" smtClean="0"/>
              <a:t>‘</a:t>
            </a:r>
            <a:r>
              <a:rPr lang="en-US" dirty="0" err="1" smtClean="0"/>
              <a:t>page_views</a:t>
            </a:r>
            <a:r>
              <a:rPr lang="en-US" dirty="0"/>
              <a:t>' </a:t>
            </a:r>
            <a:r>
              <a:rPr lang="en-US" b="1" dirty="0">
                <a:solidFill>
                  <a:srgbClr val="0000FF"/>
                </a:solidFill>
              </a:rPr>
              <a:t>using</a:t>
            </a:r>
            <a:r>
              <a:rPr lang="en-US" dirty="0"/>
              <a:t> </a:t>
            </a:r>
            <a:r>
              <a:rPr lang="en-US" dirty="0" err="1"/>
              <a:t>org.apache.pig.test.udf.storefunc.PigPerformanceLoader</a:t>
            </a:r>
            <a:r>
              <a:rPr lang="en-US" dirty="0" smtClean="0"/>
              <a:t>() 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0000FF"/>
                </a:solidFill>
              </a:rPr>
              <a:t>as</a:t>
            </a:r>
            <a:r>
              <a:rPr lang="en-US" dirty="0" smtClean="0"/>
              <a:t> </a:t>
            </a:r>
            <a:r>
              <a:rPr lang="en-US" dirty="0"/>
              <a:t>(user, action, </a:t>
            </a:r>
            <a:r>
              <a:rPr lang="en-US" dirty="0" err="1"/>
              <a:t>timespent</a:t>
            </a:r>
            <a:r>
              <a:rPr lang="en-US" dirty="0"/>
              <a:t>, </a:t>
            </a:r>
            <a:r>
              <a:rPr lang="en-US" dirty="0" err="1"/>
              <a:t>query_term</a:t>
            </a:r>
            <a:r>
              <a:rPr lang="en-US" dirty="0"/>
              <a:t>, </a:t>
            </a:r>
            <a:r>
              <a:rPr lang="en-US" dirty="0" smtClean="0"/>
              <a:t>timestamp, </a:t>
            </a:r>
            <a:r>
              <a:rPr lang="en-US" dirty="0" err="1" smtClean="0"/>
              <a:t>estimated_revenue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B </a:t>
            </a:r>
            <a:r>
              <a:rPr lang="en-US" dirty="0"/>
              <a:t>= </a:t>
            </a:r>
            <a:r>
              <a:rPr lang="en-US" b="1" dirty="0" err="1">
                <a:solidFill>
                  <a:srgbClr val="0000FF"/>
                </a:solidFill>
              </a:rPr>
              <a:t>foreach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 </a:t>
            </a:r>
            <a:r>
              <a:rPr lang="en-US" b="1" dirty="0">
                <a:solidFill>
                  <a:srgbClr val="0000FF"/>
                </a:solidFill>
              </a:rPr>
              <a:t>generate</a:t>
            </a:r>
            <a:r>
              <a:rPr lang="en-US" dirty="0"/>
              <a:t> user, (double</a:t>
            </a:r>
            <a:r>
              <a:rPr lang="en-US" dirty="0" smtClean="0"/>
              <a:t>) </a:t>
            </a:r>
            <a:r>
              <a:rPr lang="en-US" dirty="0" err="1" smtClean="0"/>
              <a:t>estimated_revenue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alpha = </a:t>
            </a:r>
            <a:r>
              <a:rPr lang="en-US" b="1" dirty="0">
                <a:solidFill>
                  <a:srgbClr val="0000FF"/>
                </a:solidFill>
              </a:rPr>
              <a:t>load</a:t>
            </a:r>
            <a:r>
              <a:rPr lang="en-US" dirty="0"/>
              <a:t> </a:t>
            </a:r>
            <a:r>
              <a:rPr lang="en-US" dirty="0" smtClean="0"/>
              <a:t>’users</a:t>
            </a:r>
            <a:r>
              <a:rPr lang="en-US" dirty="0"/>
              <a:t>' </a:t>
            </a:r>
            <a:r>
              <a:rPr lang="en-US" b="1" dirty="0">
                <a:solidFill>
                  <a:srgbClr val="0000FF"/>
                </a:solidFill>
              </a:rPr>
              <a:t>using</a:t>
            </a:r>
            <a:r>
              <a:rPr lang="en-US" dirty="0"/>
              <a:t> </a:t>
            </a:r>
            <a:r>
              <a:rPr lang="en-US" dirty="0" err="1"/>
              <a:t>PigStorage</a:t>
            </a:r>
            <a:r>
              <a:rPr lang="en-US" dirty="0"/>
              <a:t>('\u0001')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/>
              <a:t> (name, phone, address</a:t>
            </a:r>
            <a:r>
              <a:rPr lang="en-US" dirty="0" smtClean="0"/>
              <a:t>, city</a:t>
            </a:r>
            <a:r>
              <a:rPr lang="en-US" dirty="0"/>
              <a:t>, state, zip);</a:t>
            </a:r>
          </a:p>
          <a:p>
            <a:pPr marL="0" indent="0">
              <a:buNone/>
            </a:pPr>
            <a:r>
              <a:rPr lang="en-US" dirty="0"/>
              <a:t>beta = </a:t>
            </a:r>
            <a:r>
              <a:rPr lang="en-US" b="1" dirty="0" err="1">
                <a:solidFill>
                  <a:srgbClr val="0000FF"/>
                </a:solidFill>
              </a:rPr>
              <a:t>foreach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alpha </a:t>
            </a:r>
            <a:r>
              <a:rPr lang="en-US" b="1" dirty="0">
                <a:solidFill>
                  <a:srgbClr val="0000FF"/>
                </a:solidFill>
              </a:rPr>
              <a:t>generate</a:t>
            </a:r>
            <a:r>
              <a:rPr lang="en-US" dirty="0"/>
              <a:t> </a:t>
            </a:r>
            <a:r>
              <a:rPr lang="en-US" dirty="0" smtClean="0"/>
              <a:t>name, city;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 = </a:t>
            </a:r>
            <a:r>
              <a:rPr lang="en-US" b="1" dirty="0">
                <a:solidFill>
                  <a:srgbClr val="0000FF"/>
                </a:solidFill>
              </a:rPr>
              <a:t>join</a:t>
            </a:r>
            <a:r>
              <a:rPr lang="en-US" dirty="0"/>
              <a:t> beta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/>
              <a:t> name, B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/>
              <a:t> user </a:t>
            </a:r>
            <a:r>
              <a:rPr lang="en-US" b="1" dirty="0">
                <a:solidFill>
                  <a:srgbClr val="FF0000"/>
                </a:solidFill>
              </a:rPr>
              <a:t>parallel</a:t>
            </a:r>
            <a:r>
              <a:rPr lang="en-US" dirty="0"/>
              <a:t> 40;</a:t>
            </a:r>
          </a:p>
          <a:p>
            <a:pPr marL="0" indent="0">
              <a:buNone/>
            </a:pPr>
            <a:r>
              <a:rPr lang="en-US" dirty="0"/>
              <a:t>D = </a:t>
            </a:r>
            <a:r>
              <a:rPr lang="en-US" b="1" dirty="0">
                <a:solidFill>
                  <a:srgbClr val="0000FF"/>
                </a:solidFill>
              </a:rPr>
              <a:t>group</a:t>
            </a:r>
            <a:r>
              <a:rPr lang="en-US" dirty="0"/>
              <a:t> C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/>
              <a:t> $</a:t>
            </a:r>
            <a:r>
              <a:rPr lang="en-US" dirty="0" smtClean="0"/>
              <a:t>0;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 = </a:t>
            </a:r>
            <a:r>
              <a:rPr lang="en-US" b="1" dirty="0" err="1">
                <a:solidFill>
                  <a:srgbClr val="0000FF"/>
                </a:solidFill>
              </a:rPr>
              <a:t>foreach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D </a:t>
            </a:r>
            <a:r>
              <a:rPr lang="en-US" b="1" dirty="0">
                <a:solidFill>
                  <a:srgbClr val="0000FF"/>
                </a:solidFill>
              </a:rPr>
              <a:t>generate</a:t>
            </a:r>
            <a:r>
              <a:rPr lang="en-US" dirty="0"/>
              <a:t> group, SUM(</a:t>
            </a:r>
            <a:r>
              <a:rPr lang="en-US" dirty="0" err="1"/>
              <a:t>C.estimated_revenue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</a:rPr>
              <a:t>store</a:t>
            </a:r>
            <a:r>
              <a:rPr lang="en-US" dirty="0"/>
              <a:t> E </a:t>
            </a:r>
            <a:r>
              <a:rPr lang="en-US" b="1" dirty="0">
                <a:solidFill>
                  <a:srgbClr val="0000FF"/>
                </a:solidFill>
              </a:rPr>
              <a:t>into</a:t>
            </a:r>
            <a:r>
              <a:rPr lang="en-US" dirty="0"/>
              <a:t> 'L3out';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32173" y="1437814"/>
            <a:ext cx="5775459" cy="1037257"/>
            <a:chOff x="2132173" y="1437814"/>
            <a:chExt cx="5775459" cy="1037257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2132173" y="1730202"/>
              <a:ext cx="361540" cy="309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132173" y="1437814"/>
              <a:ext cx="2912952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Register UDFs &amp; custom </a:t>
              </a:r>
              <a:r>
                <a:rPr lang="en-US" sz="1300" dirty="0" err="1" smtClean="0"/>
                <a:t>inputformats</a:t>
              </a:r>
              <a:endParaRPr lang="en-US" sz="13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4864355" y="2165719"/>
              <a:ext cx="361540" cy="309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64355" y="1873331"/>
              <a:ext cx="3043277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Function the jar file to read the input file</a:t>
              </a:r>
              <a:endParaRPr lang="en-US" sz="13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41015" y="4842757"/>
            <a:ext cx="4897535" cy="292388"/>
            <a:chOff x="2341015" y="4842757"/>
            <a:chExt cx="4897535" cy="292388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2341015" y="5005915"/>
              <a:ext cx="6733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103014" y="4842757"/>
              <a:ext cx="4135536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Group after the join (can reference columns by position)</a:t>
              </a:r>
              <a:endParaRPr lang="en-US" sz="1300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3763745" y="5664397"/>
            <a:ext cx="4978155" cy="7601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This grouping can be done in the same map-reduce job because it is on the same key (Pig can do this optimization)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91000" y="3065585"/>
            <a:ext cx="3368716" cy="1508733"/>
            <a:chOff x="4191000" y="3065585"/>
            <a:chExt cx="3368716" cy="1508733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4191000" y="4375770"/>
              <a:ext cx="673355" cy="1985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53000" y="4118772"/>
              <a:ext cx="2606716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Join the two datasets (40 reducers)</a:t>
              </a:r>
              <a:endParaRPr lang="en-US" sz="13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78295" y="3349630"/>
              <a:ext cx="361540" cy="225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617573" y="3065585"/>
              <a:ext cx="1609128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Load the second file</a:t>
              </a:r>
              <a:endParaRPr 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42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4: Replicated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16" y="1937576"/>
            <a:ext cx="7781960" cy="3726821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register</a:t>
            </a:r>
            <a:r>
              <a:rPr lang="en-US" dirty="0" smtClean="0"/>
              <a:t> </a:t>
            </a:r>
            <a:r>
              <a:rPr lang="en-US" dirty="0" err="1" smtClean="0"/>
              <a:t>pigperf.jar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b="1" dirty="0">
                <a:solidFill>
                  <a:srgbClr val="0000FF"/>
                </a:solidFill>
              </a:rPr>
              <a:t>load</a:t>
            </a:r>
            <a:r>
              <a:rPr lang="en-US" dirty="0"/>
              <a:t> </a:t>
            </a:r>
            <a:r>
              <a:rPr lang="en-US" dirty="0" smtClean="0"/>
              <a:t>‘</a:t>
            </a:r>
            <a:r>
              <a:rPr lang="en-US" dirty="0" err="1" smtClean="0"/>
              <a:t>page_views</a:t>
            </a:r>
            <a:r>
              <a:rPr lang="en-US" dirty="0"/>
              <a:t>' </a:t>
            </a:r>
            <a:r>
              <a:rPr lang="en-US" b="1" dirty="0">
                <a:solidFill>
                  <a:srgbClr val="0000FF"/>
                </a:solidFill>
              </a:rPr>
              <a:t>using</a:t>
            </a:r>
            <a:r>
              <a:rPr lang="en-US" dirty="0"/>
              <a:t> </a:t>
            </a:r>
            <a:r>
              <a:rPr lang="en-US" dirty="0" err="1"/>
              <a:t>org.apache.pig.test.udf.storefunc.PigPerformanceLoader</a:t>
            </a:r>
            <a:r>
              <a:rPr lang="en-US" dirty="0" smtClean="0"/>
              <a:t>() 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0000FF"/>
                </a:solidFill>
              </a:rPr>
              <a:t>as</a:t>
            </a:r>
            <a:r>
              <a:rPr lang="en-US" dirty="0" smtClean="0"/>
              <a:t> </a:t>
            </a:r>
            <a:r>
              <a:rPr lang="en-US" dirty="0"/>
              <a:t>(user, action, </a:t>
            </a:r>
            <a:r>
              <a:rPr lang="en-US" dirty="0" err="1"/>
              <a:t>timespent</a:t>
            </a:r>
            <a:r>
              <a:rPr lang="en-US" dirty="0"/>
              <a:t>, </a:t>
            </a:r>
            <a:r>
              <a:rPr lang="en-US" dirty="0" err="1"/>
              <a:t>query_term</a:t>
            </a:r>
            <a:r>
              <a:rPr lang="en-US" dirty="0"/>
              <a:t>, </a:t>
            </a:r>
            <a:r>
              <a:rPr lang="en-US" dirty="0" smtClean="0"/>
              <a:t>timestamp, </a:t>
            </a:r>
            <a:r>
              <a:rPr lang="en-US" dirty="0" err="1" smtClean="0"/>
              <a:t>estimated_revenue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Big </a:t>
            </a:r>
            <a:r>
              <a:rPr lang="en-US" dirty="0"/>
              <a:t>= </a:t>
            </a:r>
            <a:r>
              <a:rPr lang="en-US" b="1" dirty="0" err="1">
                <a:solidFill>
                  <a:srgbClr val="0000FF"/>
                </a:solidFill>
              </a:rPr>
              <a:t>foreach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 </a:t>
            </a:r>
            <a:r>
              <a:rPr lang="en-US" b="1" dirty="0">
                <a:solidFill>
                  <a:srgbClr val="0000FF"/>
                </a:solidFill>
              </a:rPr>
              <a:t>generate</a:t>
            </a:r>
            <a:r>
              <a:rPr lang="en-US" dirty="0"/>
              <a:t> user, (double</a:t>
            </a:r>
            <a:r>
              <a:rPr lang="en-US" dirty="0" smtClean="0"/>
              <a:t>) </a:t>
            </a:r>
            <a:r>
              <a:rPr lang="en-US" dirty="0" err="1" smtClean="0"/>
              <a:t>estimated_revenue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alpha = </a:t>
            </a:r>
            <a:r>
              <a:rPr lang="en-US" b="1" dirty="0">
                <a:solidFill>
                  <a:srgbClr val="0000FF"/>
                </a:solidFill>
              </a:rPr>
              <a:t>load</a:t>
            </a:r>
            <a:r>
              <a:rPr lang="en-US" dirty="0"/>
              <a:t> </a:t>
            </a:r>
            <a:r>
              <a:rPr lang="en-US" dirty="0" smtClean="0"/>
              <a:t>’users</a:t>
            </a:r>
            <a:r>
              <a:rPr lang="en-US" dirty="0"/>
              <a:t>' </a:t>
            </a:r>
            <a:r>
              <a:rPr lang="en-US" b="1" dirty="0">
                <a:solidFill>
                  <a:srgbClr val="0000FF"/>
                </a:solidFill>
              </a:rPr>
              <a:t>using</a:t>
            </a:r>
            <a:r>
              <a:rPr lang="en-US" dirty="0"/>
              <a:t> </a:t>
            </a:r>
            <a:r>
              <a:rPr lang="en-US" dirty="0" err="1"/>
              <a:t>PigStorage</a:t>
            </a:r>
            <a:r>
              <a:rPr lang="en-US" dirty="0"/>
              <a:t>('\u0001')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/>
              <a:t> (name, phone, address</a:t>
            </a:r>
            <a:r>
              <a:rPr lang="en-US" dirty="0" smtClean="0"/>
              <a:t>, city</a:t>
            </a:r>
            <a:r>
              <a:rPr lang="en-US" dirty="0"/>
              <a:t>, state, zip);</a:t>
            </a:r>
          </a:p>
          <a:p>
            <a:pPr marL="0" indent="0">
              <a:buNone/>
            </a:pPr>
            <a:r>
              <a:rPr lang="en-US" dirty="0" smtClean="0"/>
              <a:t>small </a:t>
            </a:r>
            <a:r>
              <a:rPr lang="en-US" dirty="0"/>
              <a:t>= </a:t>
            </a:r>
            <a:r>
              <a:rPr lang="en-US" b="1" dirty="0" err="1">
                <a:solidFill>
                  <a:srgbClr val="0000FF"/>
                </a:solidFill>
              </a:rPr>
              <a:t>foreach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alpha </a:t>
            </a:r>
            <a:r>
              <a:rPr lang="en-US" b="1" dirty="0">
                <a:solidFill>
                  <a:srgbClr val="0000FF"/>
                </a:solidFill>
              </a:rPr>
              <a:t>generate</a:t>
            </a:r>
            <a:r>
              <a:rPr lang="en-US" dirty="0"/>
              <a:t> </a:t>
            </a:r>
            <a:r>
              <a:rPr lang="en-US" dirty="0" smtClean="0"/>
              <a:t>name, city;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 = </a:t>
            </a:r>
            <a:r>
              <a:rPr lang="en-US" b="1" dirty="0">
                <a:solidFill>
                  <a:srgbClr val="0000FF"/>
                </a:solidFill>
              </a:rPr>
              <a:t>join</a:t>
            </a:r>
            <a:r>
              <a:rPr lang="en-US" dirty="0"/>
              <a:t> </a:t>
            </a:r>
            <a:r>
              <a:rPr lang="en-US" dirty="0" smtClean="0"/>
              <a:t>Big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/>
              <a:t> </a:t>
            </a:r>
            <a:r>
              <a:rPr lang="en-US" dirty="0" smtClean="0"/>
              <a:t>user, small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/>
              <a:t> </a:t>
            </a:r>
            <a:r>
              <a:rPr lang="en-US" dirty="0" smtClean="0"/>
              <a:t>name </a:t>
            </a:r>
            <a:r>
              <a:rPr lang="en-US" b="1" dirty="0" smtClean="0">
                <a:solidFill>
                  <a:srgbClr val="FF0000"/>
                </a:solidFill>
              </a:rPr>
              <a:t>using </a:t>
            </a:r>
            <a:r>
              <a:rPr lang="en-US" dirty="0" smtClean="0"/>
              <a:t>‘replicated’;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store</a:t>
            </a:r>
            <a:r>
              <a:rPr lang="en-US" dirty="0" smtClean="0"/>
              <a:t> C </a:t>
            </a:r>
            <a:r>
              <a:rPr lang="en-US" b="1" dirty="0">
                <a:solidFill>
                  <a:srgbClr val="0000FF"/>
                </a:solidFill>
              </a:rPr>
              <a:t>into</a:t>
            </a:r>
            <a:r>
              <a:rPr lang="en-US" dirty="0"/>
              <a:t> </a:t>
            </a:r>
            <a:r>
              <a:rPr lang="en-US" dirty="0" smtClean="0"/>
              <a:t>‘out</a:t>
            </a:r>
            <a:r>
              <a:rPr lang="en-US" dirty="0"/>
              <a:t>';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03587" y="3989993"/>
            <a:ext cx="4978155" cy="2202835"/>
            <a:chOff x="3703587" y="3989993"/>
            <a:chExt cx="4978155" cy="2202835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4953001" y="4282381"/>
              <a:ext cx="519136" cy="1909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221847" y="3989993"/>
              <a:ext cx="3459895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Map-only join (the small dataset is the second)</a:t>
              </a:r>
              <a:endParaRPr lang="en-US" sz="13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03587" y="5432630"/>
              <a:ext cx="4978155" cy="7601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Optimization in joining a big dataset with a small one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57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1936" y="1807029"/>
            <a:ext cx="4922917" cy="4470147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 = </a:t>
            </a:r>
            <a:r>
              <a:rPr lang="en-US" sz="1400" b="1" dirty="0">
                <a:solidFill>
                  <a:srgbClr val="0000FF"/>
                </a:solidFill>
              </a:rPr>
              <a:t>LOAD</a:t>
            </a:r>
            <a:r>
              <a:rPr lang="en-US" sz="1400" dirty="0"/>
              <a:t> 'data' </a:t>
            </a:r>
            <a:r>
              <a:rPr lang="en-US" sz="1400" b="1" dirty="0">
                <a:solidFill>
                  <a:srgbClr val="0000FF"/>
                </a:solidFill>
              </a:rPr>
              <a:t>AS</a:t>
            </a:r>
            <a:r>
              <a:rPr lang="en-US" sz="1400" dirty="0"/>
              <a:t> (f1:int,f2:int,f3:int);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0000FF"/>
                </a:solidFill>
              </a:rPr>
              <a:t>DUMP</a:t>
            </a:r>
            <a:r>
              <a:rPr lang="en-US" sz="1400" dirty="0"/>
              <a:t> A;                </a:t>
            </a:r>
          </a:p>
          <a:p>
            <a:r>
              <a:rPr lang="en-US" sz="1400" dirty="0"/>
              <a:t>(1,2,3)</a:t>
            </a:r>
          </a:p>
          <a:p>
            <a:r>
              <a:rPr lang="en-US" sz="1400" dirty="0"/>
              <a:t>(4,5,6)</a:t>
            </a:r>
          </a:p>
          <a:p>
            <a:r>
              <a:rPr lang="en-US" sz="1400" dirty="0"/>
              <a:t>(7,8,9)        </a:t>
            </a:r>
          </a:p>
          <a:p>
            <a:endParaRPr lang="en-US" sz="1400" dirty="0"/>
          </a:p>
          <a:p>
            <a:r>
              <a:rPr lang="pt-BR" sz="1400" b="1" dirty="0">
                <a:solidFill>
                  <a:srgbClr val="0000FF"/>
                </a:solidFill>
              </a:rPr>
              <a:t>SPLIT</a:t>
            </a:r>
            <a:r>
              <a:rPr lang="pt-BR" sz="1400" dirty="0"/>
              <a:t> A </a:t>
            </a:r>
            <a:r>
              <a:rPr lang="pt-BR" sz="1400" b="1" dirty="0">
                <a:solidFill>
                  <a:srgbClr val="0000FF"/>
                </a:solidFill>
              </a:rPr>
              <a:t>INTO</a:t>
            </a:r>
            <a:r>
              <a:rPr lang="pt-BR" sz="1400" dirty="0"/>
              <a:t> </a:t>
            </a:r>
            <a:r>
              <a:rPr lang="pt-BR" sz="1400" b="1" i="1" dirty="0" err="1">
                <a:solidFill>
                  <a:srgbClr val="800000"/>
                </a:solidFill>
              </a:rPr>
              <a:t>X</a:t>
            </a:r>
            <a:r>
              <a:rPr lang="pt-BR" sz="1400" dirty="0">
                <a:solidFill>
                  <a:srgbClr val="800000"/>
                </a:solidFill>
              </a:rPr>
              <a:t> </a:t>
            </a:r>
            <a:r>
              <a:rPr lang="pt-BR" sz="1400" dirty="0"/>
              <a:t>IF f1&lt;7, </a:t>
            </a:r>
            <a:r>
              <a:rPr lang="pt-BR" sz="1400" b="1" i="1" dirty="0" err="1">
                <a:solidFill>
                  <a:srgbClr val="800000"/>
                </a:solidFill>
              </a:rPr>
              <a:t>Y</a:t>
            </a:r>
            <a:r>
              <a:rPr lang="pt-BR" sz="1400" dirty="0"/>
              <a:t> IF f2==5, </a:t>
            </a:r>
            <a:r>
              <a:rPr lang="pt-BR" sz="1400" b="1" i="1" dirty="0" err="1">
                <a:solidFill>
                  <a:srgbClr val="800000"/>
                </a:solidFill>
              </a:rPr>
              <a:t>Z</a:t>
            </a:r>
            <a:r>
              <a:rPr lang="pt-BR" sz="1400" dirty="0"/>
              <a:t> IF (f3&lt;6 OR f3&gt;6);</a:t>
            </a:r>
          </a:p>
          <a:p>
            <a:endParaRPr lang="pt-BR" sz="1400" dirty="0"/>
          </a:p>
          <a:p>
            <a:r>
              <a:rPr lang="pt-BR" sz="1400" b="1" dirty="0">
                <a:solidFill>
                  <a:srgbClr val="0000FF"/>
                </a:solidFill>
              </a:rPr>
              <a:t>DUMP</a:t>
            </a:r>
            <a:r>
              <a:rPr lang="pt-BR" sz="1400" dirty="0"/>
              <a:t> </a:t>
            </a:r>
            <a:r>
              <a:rPr lang="pt-BR" sz="1400" dirty="0" err="1"/>
              <a:t>X</a:t>
            </a:r>
            <a:r>
              <a:rPr lang="pt-BR" sz="1400" dirty="0"/>
              <a:t>;</a:t>
            </a:r>
          </a:p>
          <a:p>
            <a:r>
              <a:rPr lang="pt-BR" sz="1400" dirty="0"/>
              <a:t>(1,2,3)</a:t>
            </a:r>
          </a:p>
          <a:p>
            <a:r>
              <a:rPr lang="pt-BR" sz="1400" dirty="0"/>
              <a:t>(4,5,6)</a:t>
            </a:r>
          </a:p>
          <a:p>
            <a:endParaRPr lang="pt-BR" sz="1400" dirty="0"/>
          </a:p>
          <a:p>
            <a:r>
              <a:rPr lang="pt-BR" sz="1400" b="1" dirty="0">
                <a:solidFill>
                  <a:srgbClr val="0000FF"/>
                </a:solidFill>
              </a:rPr>
              <a:t>DUMP</a:t>
            </a:r>
            <a:r>
              <a:rPr lang="pt-BR" sz="1400" dirty="0"/>
              <a:t> </a:t>
            </a:r>
            <a:r>
              <a:rPr lang="pt-BR" sz="1400" dirty="0" err="1"/>
              <a:t>Y</a:t>
            </a:r>
            <a:r>
              <a:rPr lang="pt-BR" sz="1400" dirty="0"/>
              <a:t>;</a:t>
            </a:r>
          </a:p>
          <a:p>
            <a:r>
              <a:rPr lang="pt-BR" sz="1400" dirty="0"/>
              <a:t>(4,5,6</a:t>
            </a:r>
            <a:r>
              <a:rPr lang="pt-BR" sz="1400" dirty="0" smtClean="0"/>
              <a:t>)</a:t>
            </a:r>
          </a:p>
          <a:p>
            <a:pPr>
              <a:lnSpc>
                <a:spcPct val="83000"/>
              </a:lnSpc>
            </a:pPr>
            <a:endParaRPr lang="en-US" sz="1400" dirty="0" smtClean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b="1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STORE</a:t>
            </a:r>
            <a:r>
              <a:rPr lang="en-US" sz="1400" dirty="0" smtClean="0">
                <a:latin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cs typeface="Courier New" charset="0"/>
              </a:rPr>
              <a:t>x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INTO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x_out</a:t>
            </a:r>
            <a:r>
              <a:rPr lang="en-US" sz="1400" dirty="0">
                <a:latin typeface="Courier New" charset="0"/>
                <a:cs typeface="Courier New" charset="0"/>
              </a:rPr>
              <a:t>';</a:t>
            </a:r>
          </a:p>
          <a:p>
            <a:pPr>
              <a:lnSpc>
                <a:spcPct val="83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STORE</a:t>
            </a:r>
            <a:r>
              <a:rPr lang="en-US" sz="1400" dirty="0">
                <a:latin typeface="Courier New" charset="0"/>
                <a:cs typeface="Courier New" charset="0"/>
              </a:rPr>
              <a:t> y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INTO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y_out</a:t>
            </a:r>
            <a:r>
              <a:rPr lang="en-US" sz="1400" dirty="0">
                <a:latin typeface="Courier New" charset="0"/>
                <a:cs typeface="Courier New" charset="0"/>
              </a:rPr>
              <a:t>';</a:t>
            </a:r>
          </a:p>
          <a:p>
            <a:pPr>
              <a:lnSpc>
                <a:spcPct val="83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STORE</a:t>
            </a:r>
            <a:r>
              <a:rPr lang="en-US" sz="1400" dirty="0">
                <a:latin typeface="Courier New" charset="0"/>
                <a:cs typeface="Courier New" charset="0"/>
              </a:rPr>
              <a:t> z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INTO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z_out</a:t>
            </a:r>
            <a:r>
              <a:rPr lang="en-US" sz="1400" dirty="0">
                <a:latin typeface="Courier New" charset="0"/>
                <a:cs typeface="Courier New" charset="0"/>
              </a:rPr>
              <a:t>';</a:t>
            </a:r>
          </a:p>
          <a:p>
            <a:endParaRPr lang="pt-BR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5: Multiple 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35616" y="2867262"/>
            <a:ext cx="4100820" cy="2612988"/>
            <a:chOff x="1435616" y="2867262"/>
            <a:chExt cx="4100820" cy="2612988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166413" y="3124260"/>
              <a:ext cx="673355" cy="1985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195" y="2867262"/>
              <a:ext cx="1944425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Split the records into sets</a:t>
              </a:r>
              <a:endParaRPr lang="en-US" sz="13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1435616" y="3930688"/>
              <a:ext cx="883198" cy="1551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52240" y="3930688"/>
              <a:ext cx="2724831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Dump command to display the data</a:t>
              </a:r>
              <a:endParaRPr lang="en-US" sz="13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1435616" y="4223076"/>
              <a:ext cx="883198" cy="4792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789819" y="4708572"/>
              <a:ext cx="1746617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Store multiple outputs</a:t>
              </a:r>
              <a:endParaRPr lang="en-US" sz="13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873195" y="5000960"/>
              <a:ext cx="883198" cy="4792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448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independent jobs in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936" y="2822691"/>
            <a:ext cx="2255558" cy="2031325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D1 </a:t>
            </a:r>
            <a:r>
              <a:rPr lang="en-US" sz="1400" dirty="0"/>
              <a:t>= </a:t>
            </a:r>
            <a:r>
              <a:rPr lang="en-US" sz="1400" b="1" dirty="0" smtClean="0">
                <a:solidFill>
                  <a:srgbClr val="0000FF"/>
                </a:solidFill>
              </a:rPr>
              <a:t>load</a:t>
            </a:r>
            <a:r>
              <a:rPr lang="en-US" sz="1400" dirty="0" smtClean="0"/>
              <a:t> </a:t>
            </a:r>
            <a:r>
              <a:rPr lang="en-US" sz="1400" dirty="0"/>
              <a:t>'</a:t>
            </a:r>
            <a:r>
              <a:rPr lang="en-US" sz="1400" dirty="0" smtClean="0"/>
              <a:t>data1' </a:t>
            </a:r>
            <a:r>
              <a:rPr lang="en-US" sz="1400" dirty="0" smtClean="0">
                <a:solidFill>
                  <a:srgbClr val="0000FF"/>
                </a:solidFill>
              </a:rPr>
              <a:t>…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smtClean="0"/>
              <a:t>D2 </a:t>
            </a:r>
            <a:r>
              <a:rPr lang="en-US" sz="1400" dirty="0"/>
              <a:t>= </a:t>
            </a:r>
            <a:r>
              <a:rPr lang="en-US" sz="1400" b="1" dirty="0" smtClean="0">
                <a:solidFill>
                  <a:srgbClr val="0000FF"/>
                </a:solidFill>
              </a:rPr>
              <a:t>load</a:t>
            </a:r>
            <a:r>
              <a:rPr lang="en-US" sz="1400" dirty="0" smtClean="0"/>
              <a:t> </a:t>
            </a:r>
            <a:r>
              <a:rPr lang="en-US" sz="1400" dirty="0"/>
              <a:t>'</a:t>
            </a:r>
            <a:r>
              <a:rPr lang="en-US" sz="1400" dirty="0" smtClean="0"/>
              <a:t>data2' </a:t>
            </a:r>
            <a:r>
              <a:rPr lang="en-US" sz="1400" dirty="0">
                <a:solidFill>
                  <a:srgbClr val="0000FF"/>
                </a:solidFill>
              </a:rPr>
              <a:t>…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D3 </a:t>
            </a:r>
            <a:r>
              <a:rPr lang="en-US" sz="1400" dirty="0"/>
              <a:t>= </a:t>
            </a:r>
            <a:r>
              <a:rPr lang="en-US" sz="1400" b="1" dirty="0" smtClean="0">
                <a:solidFill>
                  <a:srgbClr val="0000FF"/>
                </a:solidFill>
              </a:rPr>
              <a:t>load </a:t>
            </a:r>
            <a:r>
              <a:rPr lang="en-US" sz="1400" dirty="0" smtClean="0"/>
              <a:t>'data3' </a:t>
            </a:r>
            <a:r>
              <a:rPr lang="en-US" sz="1400" dirty="0">
                <a:solidFill>
                  <a:srgbClr val="0000FF"/>
                </a:solidFill>
              </a:rPr>
              <a:t>…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C1 = </a:t>
            </a:r>
            <a:r>
              <a:rPr lang="en-US" sz="1400" b="1" dirty="0" smtClean="0">
                <a:solidFill>
                  <a:srgbClr val="0000FF"/>
                </a:solidFill>
              </a:rPr>
              <a:t>join</a:t>
            </a:r>
            <a:r>
              <a:rPr lang="en-US" sz="1400" dirty="0" smtClean="0"/>
              <a:t> D1 </a:t>
            </a:r>
            <a:r>
              <a:rPr lang="en-US" sz="1400" b="1" dirty="0" smtClean="0">
                <a:solidFill>
                  <a:srgbClr val="0000FF"/>
                </a:solidFill>
              </a:rPr>
              <a:t>by</a:t>
            </a:r>
            <a:r>
              <a:rPr lang="en-US" sz="1400" dirty="0" smtClean="0"/>
              <a:t> a, D2 </a:t>
            </a:r>
            <a:r>
              <a:rPr lang="en-US" sz="1400" b="1" dirty="0" smtClean="0">
                <a:solidFill>
                  <a:srgbClr val="0000FF"/>
                </a:solidFill>
              </a:rPr>
              <a:t>by</a:t>
            </a:r>
            <a:r>
              <a:rPr lang="en-US" sz="1400" dirty="0" smtClean="0"/>
              <a:t> b</a:t>
            </a:r>
          </a:p>
          <a:p>
            <a:endParaRPr lang="en-US" sz="1400" dirty="0"/>
          </a:p>
          <a:p>
            <a:r>
              <a:rPr lang="en-US" sz="1400" dirty="0" smtClean="0"/>
              <a:t>C2 = </a:t>
            </a:r>
            <a:r>
              <a:rPr lang="en-US" sz="1400" b="1" dirty="0" smtClean="0">
                <a:solidFill>
                  <a:srgbClr val="0000FF"/>
                </a:solidFill>
              </a:rPr>
              <a:t>join</a:t>
            </a:r>
            <a:r>
              <a:rPr lang="en-US" sz="1400" dirty="0" smtClean="0"/>
              <a:t> D1 </a:t>
            </a:r>
            <a:r>
              <a:rPr lang="en-US" sz="1400" b="1" dirty="0" smtClean="0">
                <a:solidFill>
                  <a:srgbClr val="0000FF"/>
                </a:solidFill>
              </a:rPr>
              <a:t>by</a:t>
            </a:r>
            <a:r>
              <a:rPr lang="en-US" sz="1400" dirty="0" smtClean="0"/>
              <a:t> c, D3 </a:t>
            </a:r>
            <a:r>
              <a:rPr lang="en-US" sz="1400" b="1" dirty="0" smtClean="0">
                <a:solidFill>
                  <a:srgbClr val="0000FF"/>
                </a:solidFill>
              </a:rPr>
              <a:t>by</a:t>
            </a:r>
            <a:r>
              <a:rPr lang="en-US" sz="1400" dirty="0" smtClean="0">
                <a:solidFill>
                  <a:srgbClr val="0000FF"/>
                </a:solidFill>
              </a:rPr>
              <a:t> </a:t>
            </a:r>
            <a:r>
              <a:rPr lang="en-US" sz="1400" dirty="0" smtClean="0"/>
              <a:t>d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690966" y="4218046"/>
            <a:ext cx="888871" cy="18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49642" y="4252496"/>
            <a:ext cx="4396512" cy="292388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/>
              <a:t>C1 and C2 are two independent jobs that can run in parallel</a:t>
            </a:r>
            <a:endParaRPr lang="en-US" sz="13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90966" y="4398690"/>
            <a:ext cx="888871" cy="312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72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49701" y="2659459"/>
            <a:ext cx="8392833" cy="39683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Latin: </a:t>
            </a:r>
            <a:r>
              <a:rPr lang="en-US" dirty="0" err="1" smtClean="0"/>
              <a:t>CoGroup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160" y="1785244"/>
            <a:ext cx="7693315" cy="82820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</a:pPr>
            <a:r>
              <a:rPr lang="en-US" dirty="0" smtClean="0"/>
              <a:t>Combination of join and group by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Make use of Pig nested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01938"/>
            <a:ext cx="36576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22638"/>
            <a:ext cx="33528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5" y="2871788"/>
            <a:ext cx="3567113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41750"/>
            <a:ext cx="6423025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894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45" y="2015561"/>
            <a:ext cx="5376530" cy="392701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453607" y="4426107"/>
            <a:ext cx="415338" cy="140550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4570" y="4944193"/>
            <a:ext cx="19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We covered these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2394035" y="2157573"/>
            <a:ext cx="415338" cy="21127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8008" y="2862433"/>
            <a:ext cx="242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Next week we cover more of these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2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Latin vs.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756" y="1840457"/>
            <a:ext cx="7711720" cy="115948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>
                <a:solidFill>
                  <a:srgbClr val="800000"/>
                </a:solidFill>
              </a:rPr>
              <a:t>Pig Latin is procedural (dataflow programming model)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Step-by-step query style is much cleaner and easier to </a:t>
            </a:r>
            <a:r>
              <a:rPr lang="en-US" altLang="zh-CN" dirty="0" smtClean="0">
                <a:solidFill>
                  <a:srgbClr val="000000"/>
                </a:solidFill>
              </a:rPr>
              <a:t>write</a:t>
            </a:r>
          </a:p>
          <a:p>
            <a:r>
              <a:rPr lang="en-US" altLang="zh-CN" dirty="0" smtClean="0">
                <a:solidFill>
                  <a:srgbClr val="000000"/>
                </a:solidFill>
              </a:rPr>
              <a:t>SQL is declarative but not step-by-step style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36" y="3086266"/>
            <a:ext cx="7008812" cy="146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36" y="4623821"/>
            <a:ext cx="6907213" cy="16129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0535" y="35428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SQL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756" y="504801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Pig 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Latin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Pig Latin vs.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526" y="1866735"/>
            <a:ext cx="8310008" cy="438161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zh-CN" sz="2600" b="1" dirty="0" smtClean="0">
                <a:solidFill>
                  <a:srgbClr val="800000"/>
                </a:solidFill>
              </a:rPr>
              <a:t>In Pig Latin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Lazy </a:t>
            </a:r>
            <a:r>
              <a:rPr lang="en-US" altLang="zh-CN" sz="2100" dirty="0">
                <a:solidFill>
                  <a:srgbClr val="000000"/>
                </a:solidFill>
              </a:rPr>
              <a:t>evaluation (data not processed prior to STORE command</a:t>
            </a:r>
            <a:r>
              <a:rPr lang="en-US" altLang="zh-CN" sz="2100" dirty="0" smtClean="0">
                <a:solidFill>
                  <a:srgbClr val="000000"/>
                </a:solidFill>
              </a:rPr>
              <a:t>)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Data </a:t>
            </a:r>
            <a:r>
              <a:rPr lang="en-US" altLang="zh-CN" sz="2100" dirty="0">
                <a:solidFill>
                  <a:srgbClr val="000000"/>
                </a:solidFill>
              </a:rPr>
              <a:t>can be stored at any point during the </a:t>
            </a:r>
            <a:r>
              <a:rPr lang="en-US" altLang="zh-CN" sz="2100" dirty="0" smtClean="0">
                <a:solidFill>
                  <a:srgbClr val="000000"/>
                </a:solidFill>
              </a:rPr>
              <a:t>pipeline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Schema and data types are lazily defined at run-time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>
                <a:solidFill>
                  <a:srgbClr val="000000"/>
                </a:solidFill>
              </a:rPr>
              <a:t>A</a:t>
            </a:r>
            <a:r>
              <a:rPr lang="en-US" altLang="zh-CN" sz="2100" dirty="0" smtClean="0">
                <a:solidFill>
                  <a:srgbClr val="000000"/>
                </a:solidFill>
              </a:rPr>
              <a:t>n </a:t>
            </a:r>
            <a:r>
              <a:rPr lang="en-US" altLang="zh-CN" sz="2100" dirty="0">
                <a:solidFill>
                  <a:srgbClr val="000000"/>
                </a:solidFill>
              </a:rPr>
              <a:t>execution plan can be explicitly </a:t>
            </a:r>
            <a:r>
              <a:rPr lang="en-US" altLang="zh-CN" sz="2100" dirty="0" smtClean="0">
                <a:solidFill>
                  <a:srgbClr val="000000"/>
                </a:solidFill>
              </a:rPr>
              <a:t>defined</a:t>
            </a:r>
          </a:p>
          <a:p>
            <a:pPr lvl="2">
              <a:lnSpc>
                <a:spcPct val="120000"/>
              </a:lnSpc>
              <a:buFont typeface="Arial" charset="0"/>
              <a:buChar char="•"/>
            </a:pPr>
            <a:r>
              <a:rPr lang="en-US" altLang="zh-CN" sz="1900" dirty="0" smtClean="0">
                <a:solidFill>
                  <a:srgbClr val="0000FF"/>
                </a:solidFill>
              </a:rPr>
              <a:t>Use </a:t>
            </a:r>
            <a:r>
              <a:rPr lang="en-US" altLang="zh-CN" sz="1900" dirty="0">
                <a:solidFill>
                  <a:srgbClr val="0000FF"/>
                </a:solidFill>
              </a:rPr>
              <a:t>optimizer </a:t>
            </a:r>
            <a:r>
              <a:rPr lang="en-US" altLang="zh-CN" sz="1900" dirty="0" smtClean="0">
                <a:solidFill>
                  <a:srgbClr val="0000FF"/>
                </a:solidFill>
              </a:rPr>
              <a:t>hints</a:t>
            </a:r>
          </a:p>
          <a:p>
            <a:pPr lvl="2">
              <a:lnSpc>
                <a:spcPct val="120000"/>
              </a:lnSpc>
              <a:buFont typeface="Arial" charset="0"/>
              <a:buChar char="•"/>
            </a:pPr>
            <a:r>
              <a:rPr lang="en-US" altLang="zh-CN" sz="1900" dirty="0" smtClean="0">
                <a:solidFill>
                  <a:srgbClr val="0000FF"/>
                </a:solidFill>
              </a:rPr>
              <a:t>Due to the lack of complex optimizers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zh-CN" sz="2600" b="1" dirty="0" smtClean="0">
                <a:solidFill>
                  <a:srgbClr val="800000"/>
                </a:solidFill>
              </a:rPr>
              <a:t>In SQL: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Query plans are solely decided by the system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Data cannot be stored in the middle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Schema </a:t>
            </a:r>
            <a:r>
              <a:rPr lang="en-US" altLang="zh-CN" sz="2100" dirty="0">
                <a:solidFill>
                  <a:srgbClr val="000000"/>
                </a:solidFill>
              </a:rPr>
              <a:t>and data types are defined at the creation time</a:t>
            </a:r>
          </a:p>
          <a:p>
            <a:pPr marL="350838" lvl="1" indent="0">
              <a:lnSpc>
                <a:spcPct val="120000"/>
              </a:lnSpc>
              <a:buNone/>
            </a:pP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2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Compilation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60" y="1889989"/>
            <a:ext cx="6697663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48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"/>
          <p:cNvSpPr>
            <a:spLocks noGrp="1" noChangeArrowheads="1"/>
          </p:cNvSpPr>
          <p:nvPr>
            <p:ph type="title"/>
          </p:nvPr>
        </p:nvSpPr>
        <p:spPr>
          <a:xfrm>
            <a:off x="455613" y="312738"/>
            <a:ext cx="8228012" cy="1063625"/>
          </a:xfrm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zh-CN">
                <a:latin typeface="Calibri" charset="0"/>
                <a:ea typeface="ＭＳ Ｐゴシック" charset="0"/>
              </a:rPr>
              <a:t>Logic Plan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88637"/>
            <a:ext cx="3690938" cy="3890387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A=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LOAD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'file1'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AS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(x, y, z);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B=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LOAD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'file2'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AS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(t, u, v);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C=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FILTER</a:t>
            </a:r>
            <a:r>
              <a:rPr lang="en-US" altLang="zh-CN" sz="2000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A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by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y &gt; 0;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D=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JOIN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C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BY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x, B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BY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u;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E=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GROUP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D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BY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z;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F=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FOREACH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E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GENERATE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    	group, COUNT(D);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STORE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F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INTO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'output';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76813" y="1754641"/>
            <a:ext cx="2487612" cy="4562475"/>
            <a:chOff x="4976813" y="1754641"/>
            <a:chExt cx="2487612" cy="4562475"/>
          </a:xfrm>
        </p:grpSpPr>
        <p:sp>
          <p:nvSpPr>
            <p:cNvPr id="15363" name="AutoShape 3"/>
            <p:cNvSpPr>
              <a:spLocks noChangeArrowheads="1"/>
            </p:cNvSpPr>
            <p:nvPr/>
          </p:nvSpPr>
          <p:spPr bwMode="auto">
            <a:xfrm>
              <a:off x="4976813" y="1754641"/>
              <a:ext cx="828675" cy="41433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LOAD</a:t>
              </a:r>
            </a:p>
          </p:txBody>
        </p:sp>
        <p:sp>
          <p:nvSpPr>
            <p:cNvPr id="15364" name="AutoShape 4"/>
            <p:cNvSpPr>
              <a:spLocks noChangeArrowheads="1"/>
            </p:cNvSpPr>
            <p:nvPr/>
          </p:nvSpPr>
          <p:spPr bwMode="auto">
            <a:xfrm>
              <a:off x="4976813" y="2584904"/>
              <a:ext cx="828675" cy="414337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FILTER</a:t>
              </a:r>
            </a:p>
          </p:txBody>
        </p:sp>
        <p:sp>
          <p:nvSpPr>
            <p:cNvPr id="15365" name="AutoShape 5"/>
            <p:cNvSpPr>
              <a:spLocks noChangeArrowheads="1"/>
            </p:cNvSpPr>
            <p:nvPr/>
          </p:nvSpPr>
          <p:spPr bwMode="auto">
            <a:xfrm>
              <a:off x="6635750" y="2170566"/>
              <a:ext cx="828675" cy="41433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LOAD</a:t>
              </a:r>
            </a:p>
          </p:txBody>
        </p:sp>
        <p:sp>
          <p:nvSpPr>
            <p:cNvPr id="15366" name="Line 6"/>
            <p:cNvSpPr>
              <a:spLocks noChangeShapeType="1"/>
            </p:cNvSpPr>
            <p:nvPr/>
          </p:nvSpPr>
          <p:spPr bwMode="auto">
            <a:xfrm>
              <a:off x="5391150" y="2170566"/>
              <a:ext cx="1588" cy="41433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5807075" y="3413579"/>
              <a:ext cx="828675" cy="414337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JOIN</a:t>
              </a:r>
            </a:p>
          </p:txBody>
        </p:sp>
        <p:sp>
          <p:nvSpPr>
            <p:cNvPr id="15368" name="AutoShape 8"/>
            <p:cNvSpPr>
              <a:spLocks noChangeArrowheads="1"/>
            </p:cNvSpPr>
            <p:nvPr/>
          </p:nvSpPr>
          <p:spPr bwMode="auto">
            <a:xfrm>
              <a:off x="5807075" y="4243841"/>
              <a:ext cx="828675" cy="41433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GROUP</a:t>
              </a:r>
            </a:p>
          </p:txBody>
        </p:sp>
        <p:sp>
          <p:nvSpPr>
            <p:cNvPr id="15369" name="AutoShape 9"/>
            <p:cNvSpPr>
              <a:spLocks noChangeArrowheads="1"/>
            </p:cNvSpPr>
            <p:nvPr/>
          </p:nvSpPr>
          <p:spPr bwMode="auto">
            <a:xfrm>
              <a:off x="5599113" y="5072516"/>
              <a:ext cx="1244600" cy="41433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FOREACH</a:t>
              </a:r>
            </a:p>
          </p:txBody>
        </p:sp>
        <p:sp>
          <p:nvSpPr>
            <p:cNvPr id="15370" name="AutoShape 10"/>
            <p:cNvSpPr>
              <a:spLocks noChangeArrowheads="1"/>
            </p:cNvSpPr>
            <p:nvPr/>
          </p:nvSpPr>
          <p:spPr bwMode="auto">
            <a:xfrm>
              <a:off x="5807075" y="5902779"/>
              <a:ext cx="828675" cy="414337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5371" name="Line 11"/>
            <p:cNvSpPr>
              <a:spLocks noChangeShapeType="1"/>
            </p:cNvSpPr>
            <p:nvPr/>
          </p:nvSpPr>
          <p:spPr bwMode="auto">
            <a:xfrm>
              <a:off x="5391150" y="2999241"/>
              <a:ext cx="830263" cy="41433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2" name="Line 12"/>
            <p:cNvSpPr>
              <a:spLocks noChangeShapeType="1"/>
            </p:cNvSpPr>
            <p:nvPr/>
          </p:nvSpPr>
          <p:spPr bwMode="auto">
            <a:xfrm flipH="1">
              <a:off x="6218238" y="2584904"/>
              <a:ext cx="835025" cy="82867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3" name="Line 13"/>
            <p:cNvSpPr>
              <a:spLocks noChangeShapeType="1"/>
            </p:cNvSpPr>
            <p:nvPr/>
          </p:nvSpPr>
          <p:spPr bwMode="auto">
            <a:xfrm>
              <a:off x="6221413" y="3829504"/>
              <a:ext cx="1587" cy="41433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4" name="Line 14"/>
            <p:cNvSpPr>
              <a:spLocks noChangeShapeType="1"/>
            </p:cNvSpPr>
            <p:nvPr/>
          </p:nvSpPr>
          <p:spPr bwMode="auto">
            <a:xfrm>
              <a:off x="6221413" y="4658179"/>
              <a:ext cx="1587" cy="41433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5" name="Line 15"/>
            <p:cNvSpPr>
              <a:spLocks noChangeShapeType="1"/>
            </p:cNvSpPr>
            <p:nvPr/>
          </p:nvSpPr>
          <p:spPr bwMode="auto">
            <a:xfrm>
              <a:off x="6221413" y="5488441"/>
              <a:ext cx="1587" cy="41433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25538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" y="1885139"/>
            <a:ext cx="8021757" cy="4041129"/>
          </a:xfrm>
        </p:spPr>
        <p:txBody>
          <a:bodyPr/>
          <a:lstStyle/>
          <a:p>
            <a:r>
              <a:rPr lang="en-US" dirty="0" smtClean="0"/>
              <a:t>1:1 correspondence with the logical plan 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Except for:</a:t>
            </a:r>
          </a:p>
          <a:p>
            <a:pPr lvl="1"/>
            <a:r>
              <a:rPr lang="en-US" dirty="0" smtClean="0"/>
              <a:t>Join, Distinct, (Co)Group, Order</a:t>
            </a:r>
            <a:endParaRPr lang="en-US" dirty="0"/>
          </a:p>
          <a:p>
            <a:r>
              <a:rPr lang="en-US" dirty="0" smtClean="0"/>
              <a:t>Several optimizations are done automatically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Generation of Physical Plans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72" y="2008685"/>
            <a:ext cx="1620201" cy="315089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365085" y="2134791"/>
            <a:ext cx="2797841" cy="2945020"/>
            <a:chOff x="2365085" y="2134791"/>
            <a:chExt cx="2797841" cy="294502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2860" y="2134791"/>
              <a:ext cx="1460066" cy="2945020"/>
            </a:xfrm>
            <a:prstGeom prst="rect">
              <a:avLst/>
            </a:prstGeom>
          </p:spPr>
        </p:pic>
        <p:sp>
          <p:nvSpPr>
            <p:cNvPr id="62" name="Right Arrow 61"/>
            <p:cNvSpPr/>
            <p:nvPr/>
          </p:nvSpPr>
          <p:spPr>
            <a:xfrm>
              <a:off x="2365085" y="3128782"/>
              <a:ext cx="846646" cy="77299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91176" y="2134791"/>
            <a:ext cx="2654299" cy="3147470"/>
            <a:chOff x="5591176" y="2134791"/>
            <a:chExt cx="2654299" cy="3147470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4834" y="2134791"/>
              <a:ext cx="1480641" cy="3147470"/>
            </a:xfrm>
            <a:prstGeom prst="rect">
              <a:avLst/>
            </a:prstGeom>
          </p:spPr>
        </p:pic>
        <p:sp>
          <p:nvSpPr>
            <p:cNvPr id="63" name="Right Arrow 62"/>
            <p:cNvSpPr/>
            <p:nvPr/>
          </p:nvSpPr>
          <p:spPr>
            <a:xfrm>
              <a:off x="5591176" y="3128782"/>
              <a:ext cx="846646" cy="77299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1730101" y="5466155"/>
            <a:ext cx="6009342" cy="8190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Join and Group By are on the same key </a:t>
            </a:r>
            <a:r>
              <a:rPr lang="en-US" dirty="0" smtClean="0">
                <a:sym typeface="Wingdings"/>
              </a:rPr>
              <a:t> The two map-reduce jobs would be merged into one.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5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vs. Pig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790700"/>
            <a:ext cx="8255000" cy="3276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0101" y="5208492"/>
            <a:ext cx="6009342" cy="644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is comparable (Java is slightly better)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6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" y="1820723"/>
            <a:ext cx="8095378" cy="387548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Pig Tutorial</a:t>
            </a:r>
          </a:p>
          <a:p>
            <a:pPr lvl="1"/>
            <a:r>
              <a:rPr lang="en-US" dirty="0">
                <a:hlinkClick r:id="rId2"/>
              </a:rPr>
              <a:t>http://pig.apache.org/docs/r0.7.0/</a:t>
            </a:r>
            <a:r>
              <a:rPr lang="en-US" dirty="0" smtClean="0">
                <a:hlinkClick r:id="rId2"/>
              </a:rPr>
              <a:t>tutorial.html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>
                <a:solidFill>
                  <a:srgbClr val="800000"/>
                </a:solidFill>
              </a:rPr>
              <a:t>Pig Latin Reference Manual 2</a:t>
            </a:r>
          </a:p>
          <a:p>
            <a:pPr lvl="1"/>
            <a:r>
              <a:rPr lang="en-US" dirty="0">
                <a:hlinkClick r:id="rId3"/>
              </a:rPr>
              <a:t>http://pig.apache.org/docs/r0.7.0/</a:t>
            </a:r>
            <a:r>
              <a:rPr lang="en-US" dirty="0" smtClean="0">
                <a:hlinkClick r:id="rId3"/>
              </a:rPr>
              <a:t>piglatin_ref1.</a:t>
            </a:r>
            <a:r>
              <a:rPr lang="en-US" dirty="0">
                <a:hlinkClick r:id="rId3"/>
              </a:rPr>
              <a:t>html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Pig Latin Reference Manual 2</a:t>
            </a:r>
          </a:p>
          <a:p>
            <a:pPr lvl="1"/>
            <a:r>
              <a:rPr lang="en-US" dirty="0">
                <a:hlinkClick r:id="rId3"/>
              </a:rPr>
              <a:t>http://pig.apache.org/docs/r0.7.0/piglatin_ref2.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b="1" dirty="0" err="1" smtClean="0">
                <a:solidFill>
                  <a:srgbClr val="800000"/>
                </a:solidFill>
              </a:rPr>
              <a:t>PigMix</a:t>
            </a:r>
            <a:r>
              <a:rPr lang="en-US" b="1" dirty="0" smtClean="0">
                <a:solidFill>
                  <a:srgbClr val="800000"/>
                </a:solidFill>
              </a:rPr>
              <a:t> Queries</a:t>
            </a:r>
          </a:p>
          <a:p>
            <a:pPr lvl="1"/>
            <a:r>
              <a:rPr lang="en-US" dirty="0">
                <a:hlinkClick r:id="rId4"/>
              </a:rPr>
              <a:t>https://cwiki.apache.org/PIG/</a:t>
            </a:r>
            <a:r>
              <a:rPr lang="en-US" dirty="0" smtClean="0">
                <a:hlinkClick r:id="rId4"/>
              </a:rPr>
              <a:t>pigmix.html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6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Pig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 l="18000" r="18000"/>
          <a:stretch>
            <a:fillRect/>
          </a:stretch>
        </p:blipFill>
        <p:spPr>
          <a:xfrm>
            <a:off x="7128895" y="346070"/>
            <a:ext cx="1116580" cy="1163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249" y="1898664"/>
            <a:ext cx="4253501" cy="42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0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895578"/>
            <a:ext cx="7345362" cy="1339850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Hive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1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Query Languages for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625" y="2466211"/>
            <a:ext cx="7804707" cy="3754427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Java: </a:t>
            </a:r>
            <a:r>
              <a:rPr lang="en-US" dirty="0" smtClean="0"/>
              <a:t>Hadoop’s Native Language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Pig: </a:t>
            </a:r>
            <a:r>
              <a:rPr lang="en-US" dirty="0" smtClean="0"/>
              <a:t>Query and Workflow Language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Hive: </a:t>
            </a:r>
            <a:r>
              <a:rPr lang="en-US" dirty="0" smtClean="0"/>
              <a:t>SQL-Based Language</a:t>
            </a:r>
          </a:p>
          <a:p>
            <a:r>
              <a:rPr lang="en-US" b="1" dirty="0" err="1" smtClean="0">
                <a:solidFill>
                  <a:srgbClr val="800000"/>
                </a:solidFill>
              </a:rPr>
              <a:t>HBase</a:t>
            </a:r>
            <a:r>
              <a:rPr lang="en-US" b="1" dirty="0" smtClean="0">
                <a:solidFill>
                  <a:srgbClr val="800000"/>
                </a:solidFill>
              </a:rPr>
              <a:t>: </a:t>
            </a:r>
            <a:r>
              <a:rPr lang="en-US" dirty="0" smtClean="0"/>
              <a:t>Column-oriented Database for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5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24" y="1776040"/>
            <a:ext cx="7822152" cy="428948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data warehouse infrastructure built on top of Hadoop for providing data summarization, query, and </a:t>
            </a:r>
            <a:r>
              <a:rPr lang="en-US" dirty="0" smtClean="0"/>
              <a:t>analysis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Hive Provides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ETL 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Structure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Access to different storage (HDFS or </a:t>
            </a:r>
            <a:r>
              <a:rPr lang="en-US" dirty="0" err="1" smtClean="0"/>
              <a:t>HBase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Query execution via </a:t>
            </a:r>
            <a:r>
              <a:rPr lang="en-US" dirty="0" err="1" smtClean="0"/>
              <a:t>MapReduce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Key Building Principles</a:t>
            </a:r>
            <a:endParaRPr lang="en-US" b="1" dirty="0">
              <a:solidFill>
                <a:srgbClr val="800000"/>
              </a:solidFill>
            </a:endParaRPr>
          </a:p>
          <a:p>
            <a:pPr marL="812800" lvl="1" indent="-309563">
              <a:lnSpc>
                <a:spcPct val="120000"/>
              </a:lnSpc>
              <a:buFont typeface="Arial" charset="0"/>
              <a:buChar char="–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smtClean="0"/>
              <a:t> </a:t>
            </a:r>
            <a:r>
              <a:rPr lang="en-US" sz="2400" dirty="0"/>
              <a:t>SQL is a familiar language</a:t>
            </a:r>
          </a:p>
          <a:p>
            <a:pPr marL="812800" lvl="1" indent="-309563">
              <a:lnSpc>
                <a:spcPct val="120000"/>
              </a:lnSpc>
              <a:buFont typeface="Arial" charset="0"/>
              <a:buChar char="–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2400" dirty="0"/>
              <a:t>Extensibility – Types, Functions, Formats, Scripts</a:t>
            </a:r>
          </a:p>
          <a:p>
            <a:pPr marL="812800" lvl="1" indent="-309563">
              <a:lnSpc>
                <a:spcPct val="120000"/>
              </a:lnSpc>
              <a:buFont typeface="Arial" charset="0"/>
              <a:buChar char="–"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2400" dirty="0" smtClean="0"/>
              <a:t>Performance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851" y="3441562"/>
            <a:ext cx="1664408" cy="143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01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063848" y="1730148"/>
            <a:ext cx="3614527" cy="794247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800000"/>
                </a:solidFill>
              </a:rPr>
              <a:t>High-level language (</a:t>
            </a:r>
            <a:r>
              <a:rPr lang="en-US" sz="1800" dirty="0" err="1" smtClean="0">
                <a:solidFill>
                  <a:srgbClr val="800000"/>
                </a:solidFill>
              </a:rPr>
              <a:t>HiveQL</a:t>
            </a:r>
            <a:r>
              <a:rPr lang="en-US" sz="1800" dirty="0" smtClean="0">
                <a:solidFill>
                  <a:srgbClr val="800000"/>
                </a:solidFill>
              </a:rPr>
              <a:t>)</a:t>
            </a:r>
          </a:p>
          <a:p>
            <a:pPr lvl="1"/>
            <a:r>
              <a:rPr lang="en-US" sz="1600" dirty="0" smtClean="0"/>
              <a:t>Set of commands</a:t>
            </a:r>
            <a:endParaRPr 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560552"/>
            <a:ext cx="4310418" cy="1368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800000"/>
                </a:solidFill>
              </a:rPr>
              <a:t>Two execution modes</a:t>
            </a:r>
          </a:p>
          <a:p>
            <a:pPr lvl="1"/>
            <a:r>
              <a:rPr lang="en-US" sz="1600" dirty="0" smtClean="0"/>
              <a:t>Local: reads/write to local file system</a:t>
            </a:r>
          </a:p>
          <a:p>
            <a:pPr lvl="1"/>
            <a:r>
              <a:rPr lang="en-US" sz="1600" dirty="0" smtClean="0"/>
              <a:t>Mapreduce: connects to Hadoop cluster and reads/writes to HDFS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27513" y="2201229"/>
            <a:ext cx="164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Two Main Components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2068631" y="1987693"/>
            <a:ext cx="2011657" cy="536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068631" y="2658110"/>
            <a:ext cx="2122369" cy="189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7513" y="4915677"/>
            <a:ext cx="164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Two modes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068631" y="4702141"/>
            <a:ext cx="2011657" cy="2135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68631" y="5276721"/>
            <a:ext cx="2122369" cy="309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4080288" y="4481405"/>
            <a:ext cx="3614527" cy="794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800000"/>
                </a:solidFill>
              </a:rPr>
              <a:t>Interactive mode</a:t>
            </a:r>
          </a:p>
          <a:p>
            <a:pPr lvl="1"/>
            <a:r>
              <a:rPr lang="en-US" sz="1600" dirty="0" smtClean="0"/>
              <a:t>Console </a:t>
            </a:r>
            <a:endParaRPr lang="en-US" sz="1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191000" y="5454365"/>
            <a:ext cx="3614527" cy="794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800000"/>
                </a:solidFill>
              </a:rPr>
              <a:t>Batch mode</a:t>
            </a:r>
          </a:p>
          <a:p>
            <a:pPr lvl="1"/>
            <a:r>
              <a:rPr lang="en-US" sz="1600" dirty="0" smtClean="0"/>
              <a:t>Submit a script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514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Hive deals with 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" y="1885139"/>
            <a:ext cx="8086176" cy="4298794"/>
          </a:xfrm>
        </p:spPr>
        <p:txBody>
          <a:bodyPr/>
          <a:lstStyle/>
          <a:p>
            <a:r>
              <a:rPr lang="en-US" dirty="0" smtClean="0"/>
              <a:t>Data Units</a:t>
            </a:r>
          </a:p>
          <a:p>
            <a:pPr lvl="1"/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Tables</a:t>
            </a:r>
          </a:p>
          <a:p>
            <a:pPr lvl="1"/>
            <a:r>
              <a:rPr lang="en-US" dirty="0" smtClean="0"/>
              <a:t>Partitions</a:t>
            </a:r>
          </a:p>
          <a:p>
            <a:pPr lvl="1"/>
            <a:r>
              <a:rPr lang="en-US" dirty="0" smtClean="0"/>
              <a:t>Buckets (or clusters)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6979" y="4334274"/>
            <a:ext cx="5254723" cy="1039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Very similar to SQL and Relational DBs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DDL 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 descr="Screen shot 2013-01-21 at 10.2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8" y="4438626"/>
            <a:ext cx="2771751" cy="1450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15974" y="1831254"/>
            <a:ext cx="8050480" cy="2374189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8300" indent="-368300">
              <a:buSzPct val="93000"/>
              <a:buFont typeface="Times New Roman" charset="0"/>
              <a:buBlip>
                <a:blip r:embed="rId3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 smtClean="0"/>
              <a:t>CREATE TABLE</a:t>
            </a:r>
            <a:r>
              <a:rPr lang="en-US" sz="1600" dirty="0" smtClean="0"/>
              <a:t> sample (foo INT, bar STRING) </a:t>
            </a:r>
            <a:r>
              <a:rPr lang="en-US" sz="1600" b="1" dirty="0" smtClean="0"/>
              <a:t>PARTITIONED BY </a:t>
            </a:r>
            <a:r>
              <a:rPr lang="en-US" sz="1600" dirty="0" smtClean="0"/>
              <a:t>(ds STRING); </a:t>
            </a:r>
          </a:p>
          <a:p>
            <a:pPr marL="368300" indent="-368300">
              <a:buSzPct val="93000"/>
              <a:buFont typeface="Times New Roman" charset="0"/>
              <a:buBlip>
                <a:blip r:embed="rId3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 smtClean="0"/>
              <a:t>SHOW TABLES</a:t>
            </a:r>
            <a:r>
              <a:rPr lang="en-US" sz="1600" dirty="0" smtClean="0"/>
              <a:t> '.*s';</a:t>
            </a:r>
          </a:p>
          <a:p>
            <a:pPr marL="368300" indent="-368300">
              <a:buSzPct val="93000"/>
              <a:buFont typeface="Times New Roman" charset="0"/>
              <a:buBlip>
                <a:blip r:embed="rId3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 smtClean="0"/>
              <a:t>DESCRIBE</a:t>
            </a:r>
            <a:r>
              <a:rPr lang="en-US" sz="1600" dirty="0" smtClean="0"/>
              <a:t> sample;</a:t>
            </a:r>
          </a:p>
          <a:p>
            <a:pPr marL="368300" indent="-368300">
              <a:buSzPct val="93000"/>
              <a:buFont typeface="Times New Roman" charset="0"/>
              <a:buBlip>
                <a:blip r:embed="rId3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 smtClean="0"/>
              <a:t>ALTER TABLE </a:t>
            </a:r>
            <a:r>
              <a:rPr lang="en-US" sz="1600" dirty="0" smtClean="0"/>
              <a:t>sample </a:t>
            </a:r>
            <a:r>
              <a:rPr lang="en-US" sz="1600" b="1" dirty="0" smtClean="0"/>
              <a:t>ADD COLUMNS</a:t>
            </a:r>
            <a:r>
              <a:rPr lang="en-US" sz="1600" dirty="0" smtClean="0"/>
              <a:t> (</a:t>
            </a:r>
            <a:r>
              <a:rPr lang="en-US" sz="1600" dirty="0" err="1" smtClean="0"/>
              <a:t>new_col</a:t>
            </a:r>
            <a:r>
              <a:rPr lang="en-US" sz="1600" dirty="0" smtClean="0"/>
              <a:t> INT);</a:t>
            </a:r>
          </a:p>
          <a:p>
            <a:pPr marL="368300" indent="-368300">
              <a:buSzPct val="93000"/>
              <a:buFont typeface="Times New Roman" charset="0"/>
              <a:buBlip>
                <a:blip r:embed="rId3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 smtClean="0"/>
              <a:t>DROP TABLE</a:t>
            </a:r>
            <a:r>
              <a:rPr lang="en-US" sz="1600" dirty="0" smtClean="0"/>
              <a:t> sample;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3322163" y="5199693"/>
            <a:ext cx="5491567" cy="835961"/>
            <a:chOff x="3322163" y="5199693"/>
            <a:chExt cx="5491567" cy="835961"/>
          </a:xfrm>
        </p:grpSpPr>
        <p:sp>
          <p:nvSpPr>
            <p:cNvPr id="16" name="TextBox 15"/>
            <p:cNvSpPr txBox="1"/>
            <p:nvPr/>
          </p:nvSpPr>
          <p:spPr>
            <a:xfrm>
              <a:off x="4191000" y="5199693"/>
              <a:ext cx="3826939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Schema is known at creation time (like DB schema)</a:t>
              </a:r>
              <a:endParaRPr lang="en-US" sz="13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3515419" y="5291312"/>
              <a:ext cx="675581" cy="828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1000" y="5743266"/>
              <a:ext cx="4622730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Partitioned tables have “sub-directories”, one for each partition</a:t>
              </a:r>
              <a:endParaRPr lang="en-US" sz="13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3322163" y="5668605"/>
              <a:ext cx="868838" cy="249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5032110" y="3846554"/>
            <a:ext cx="3277899" cy="10398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table in Hive is an HDFS directory in Hadoop</a:t>
            </a:r>
          </a:p>
        </p:txBody>
      </p:sp>
    </p:spTree>
    <p:extLst>
      <p:ext uri="{BB962C8B-B14F-4D97-AF65-F5344CB8AC3E}">
        <p14:creationId xmlns:p14="http://schemas.microsoft.com/office/powerpoint/2010/main" val="220135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DML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438" y="2429421"/>
            <a:ext cx="8017272" cy="2337377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368300" indent="-368300">
              <a:buSzPct val="104000"/>
              <a:buFont typeface="Times New Roman" charset="0"/>
              <a:buBlip>
                <a:blip r:embed="rId2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>
                <a:solidFill>
                  <a:srgbClr val="0000FF"/>
                </a:solidFill>
              </a:rPr>
              <a:t>LOAD DATA LOCAL INPATH </a:t>
            </a:r>
            <a:r>
              <a:rPr lang="en-US" sz="1600" dirty="0"/>
              <a:t>'./</a:t>
            </a:r>
            <a:r>
              <a:rPr lang="en-US" sz="1600" dirty="0" err="1"/>
              <a:t>sample.txt</a:t>
            </a:r>
            <a:r>
              <a:rPr lang="en-US" sz="1600" dirty="0"/>
              <a:t>' </a:t>
            </a:r>
            <a:r>
              <a:rPr lang="en-US" sz="1600" b="1" dirty="0">
                <a:solidFill>
                  <a:srgbClr val="0000FF"/>
                </a:solidFill>
              </a:rPr>
              <a:t>OVERWRITE INTO TABLE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smtClean="0"/>
              <a:t>sample;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 marL="368300" indent="-368300">
              <a:buSzPct val="104000"/>
              <a:buFont typeface="Times New Roman" charset="0"/>
              <a:buBlip>
                <a:blip r:embed="rId2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endParaRPr lang="en-US" sz="1600" b="1" dirty="0" smtClean="0">
              <a:solidFill>
                <a:srgbClr val="800000"/>
              </a:solidFill>
            </a:endParaRPr>
          </a:p>
          <a:p>
            <a:pPr marL="368300" indent="-368300">
              <a:buSzPct val="104000"/>
              <a:buFont typeface="Times New Roman" charset="0"/>
              <a:buBlip>
                <a:blip r:embed="rId2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 smtClean="0">
                <a:solidFill>
                  <a:srgbClr val="800000"/>
                </a:solidFill>
              </a:rPr>
              <a:t>LOAD </a:t>
            </a:r>
            <a:r>
              <a:rPr lang="en-US" sz="1600" b="1" dirty="0">
                <a:solidFill>
                  <a:srgbClr val="800000"/>
                </a:solidFill>
              </a:rPr>
              <a:t>DATA INPATH </a:t>
            </a:r>
            <a:r>
              <a:rPr lang="en-US" sz="1600" dirty="0"/>
              <a:t>'/user/</a:t>
            </a:r>
            <a:r>
              <a:rPr lang="en-US" sz="1600" dirty="0" err="1"/>
              <a:t>falvariz</a:t>
            </a:r>
            <a:r>
              <a:rPr lang="en-US" sz="1600" dirty="0"/>
              <a:t>/hive/</a:t>
            </a:r>
            <a:r>
              <a:rPr lang="en-US" sz="1600" dirty="0" err="1" smtClean="0"/>
              <a:t>sample.txt</a:t>
            </a:r>
            <a:r>
              <a:rPr lang="en-US" sz="1600" dirty="0" smtClean="0"/>
              <a:t>’ </a:t>
            </a:r>
            <a:r>
              <a:rPr lang="en-US" sz="1600" b="1" dirty="0" smtClean="0">
                <a:solidFill>
                  <a:srgbClr val="800000"/>
                </a:solidFill>
              </a:rPr>
              <a:t>INTO </a:t>
            </a:r>
            <a:r>
              <a:rPr lang="en-US" sz="1600" b="1" dirty="0">
                <a:solidFill>
                  <a:srgbClr val="800000"/>
                </a:solidFill>
              </a:rPr>
              <a:t>TABLE</a:t>
            </a:r>
            <a:r>
              <a:rPr lang="en-US" sz="1600" dirty="0"/>
              <a:t> </a:t>
            </a:r>
            <a:r>
              <a:rPr lang="en-US" sz="1600" dirty="0" err="1" smtClean="0"/>
              <a:t>partitioned_sample</a:t>
            </a:r>
            <a:r>
              <a:rPr lang="en-US" sz="1600" dirty="0" smtClean="0"/>
              <a:t> </a:t>
            </a:r>
            <a:r>
              <a:rPr lang="en-US" sz="1600" b="1" dirty="0">
                <a:solidFill>
                  <a:srgbClr val="800000"/>
                </a:solidFill>
              </a:rPr>
              <a:t>PARTITION </a:t>
            </a:r>
            <a:r>
              <a:rPr lang="en-US" sz="1600" dirty="0"/>
              <a:t>(ds='2012-02-24');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64061" y="1709962"/>
            <a:ext cx="6359044" cy="811481"/>
            <a:chOff x="364061" y="1709962"/>
            <a:chExt cx="6359044" cy="811481"/>
          </a:xfrm>
        </p:grpSpPr>
        <p:sp>
          <p:nvSpPr>
            <p:cNvPr id="5" name="TextBox 4"/>
            <p:cNvSpPr txBox="1"/>
            <p:nvPr/>
          </p:nvSpPr>
          <p:spPr>
            <a:xfrm>
              <a:off x="364061" y="1709962"/>
              <a:ext cx="2454518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Load data from local file system</a:t>
              </a:r>
              <a:endParaRPr lang="en-US" sz="1300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052195" y="2079733"/>
              <a:ext cx="690200" cy="4417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010322" y="1787345"/>
              <a:ext cx="271278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Delete previous data from that table</a:t>
              </a:r>
              <a:endParaRPr lang="en-US" sz="13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219917" y="2079733"/>
              <a:ext cx="690200" cy="4417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119421" y="3132279"/>
            <a:ext cx="6706994" cy="594667"/>
            <a:chOff x="1119421" y="3132279"/>
            <a:chExt cx="6706994" cy="594667"/>
          </a:xfrm>
        </p:grpSpPr>
        <p:sp>
          <p:nvSpPr>
            <p:cNvPr id="9" name="TextBox 8"/>
            <p:cNvSpPr txBox="1"/>
            <p:nvPr/>
          </p:nvSpPr>
          <p:spPr>
            <a:xfrm>
              <a:off x="1119421" y="3132282"/>
              <a:ext cx="1793830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Load data from HDFS</a:t>
              </a:r>
              <a:endParaRPr lang="en-US" sz="13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052196" y="3424670"/>
              <a:ext cx="1" cy="293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606442" y="3132279"/>
              <a:ext cx="221997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Augment to the existing data</a:t>
              </a:r>
              <a:endParaRPr lang="en-US" sz="13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6576308" y="3433871"/>
              <a:ext cx="256562" cy="2930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636305" y="4223865"/>
            <a:ext cx="3874071" cy="1017414"/>
            <a:chOff x="2636305" y="4223865"/>
            <a:chExt cx="3874071" cy="1017414"/>
          </a:xfrm>
        </p:grpSpPr>
        <p:sp>
          <p:nvSpPr>
            <p:cNvPr id="19" name="TextBox 18"/>
            <p:cNvSpPr txBox="1"/>
            <p:nvPr/>
          </p:nvSpPr>
          <p:spPr>
            <a:xfrm>
              <a:off x="2636305" y="4948891"/>
              <a:ext cx="3874071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Must define a specific partition for partitioned tables</a:t>
              </a:r>
              <a:endParaRPr lang="en-US" sz="1300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3193325" y="4223865"/>
              <a:ext cx="579769" cy="7250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817258" y="5472931"/>
            <a:ext cx="5448804" cy="7202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Loaded data are files copied to HDFS under the corresponding directory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35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35</a:t>
            </a:fld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81" y="1701549"/>
            <a:ext cx="6017433" cy="3111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561363" y="4996841"/>
            <a:ext cx="7684112" cy="1159487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smtClean="0"/>
              <a:t>Hive CLI: Hive </a:t>
            </a:r>
            <a:r>
              <a:rPr lang="en-US" sz="1800" dirty="0"/>
              <a:t>C</a:t>
            </a:r>
            <a:r>
              <a:rPr lang="en-US" sz="1800" dirty="0" smtClean="0"/>
              <a:t>lient Interface</a:t>
            </a:r>
          </a:p>
          <a:p>
            <a:r>
              <a:rPr lang="en-US" sz="1800" dirty="0" err="1" smtClean="0"/>
              <a:t>MetaStore</a:t>
            </a:r>
            <a:r>
              <a:rPr lang="en-US" sz="1800" dirty="0" smtClean="0"/>
              <a:t>: For storing the schema information, data types, partitioning columns, etc…</a:t>
            </a:r>
          </a:p>
          <a:p>
            <a:r>
              <a:rPr lang="en-US" sz="1800" dirty="0" smtClean="0"/>
              <a:t>Hive QL: The query language, compiler, and executer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071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776" y="1875936"/>
            <a:ext cx="8173718" cy="351660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0000FF"/>
                </a:solidFill>
              </a:rPr>
              <a:t>3-Levels: </a:t>
            </a:r>
            <a:r>
              <a:rPr lang="en-US" b="1" dirty="0" smtClean="0"/>
              <a:t>Tables </a:t>
            </a:r>
            <a:r>
              <a:rPr lang="en-US" b="1" dirty="0" smtClean="0">
                <a:sym typeface="Wingdings"/>
              </a:rPr>
              <a:t> Partitions  Buckets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800000"/>
                </a:solidFill>
                <a:sym typeface="Wingdings"/>
              </a:rPr>
              <a:t>Table: maps to a HDFS directory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ym typeface="Wingdings"/>
              </a:rPr>
              <a:t>Table R: Users all over the world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800000"/>
                </a:solidFill>
                <a:sym typeface="Wingdings"/>
              </a:rPr>
              <a:t>Partition: maps to sub-directories under the table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Partition R by country name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It is the user’s responsibility to upload the right data to the right partition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Bucket: maps to files under each partition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Divide a partition into buckets based on a hash</a:t>
            </a:r>
            <a:r>
              <a:rPr lang="en-US" dirty="0"/>
              <a:t> </a:t>
            </a:r>
            <a:r>
              <a:rPr lang="en-US" dirty="0" smtClean="0"/>
              <a:t>function on a certain column(s)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9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 (Cont’d)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79" y="1917990"/>
            <a:ext cx="6782016" cy="410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7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Query Examples I: Select &amp; Filter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750" y="2685737"/>
            <a:ext cx="6581656" cy="2633181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368300" indent="-368300">
              <a:buSzPct val="104000"/>
              <a:buFont typeface="Times New Roman" charset="0"/>
              <a:buBlip>
                <a:blip r:embed="rId2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>
                <a:solidFill>
                  <a:srgbClr val="0000FF"/>
                </a:solidFill>
              </a:rPr>
              <a:t>SELECT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foo </a:t>
            </a:r>
            <a:r>
              <a:rPr lang="en-US" sz="1600" b="1" dirty="0">
                <a:solidFill>
                  <a:srgbClr val="0000FF"/>
                </a:solidFill>
              </a:rPr>
              <a:t>FROM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sample  </a:t>
            </a:r>
            <a:r>
              <a:rPr lang="en-US" sz="1600" b="1" dirty="0">
                <a:solidFill>
                  <a:srgbClr val="0000FF"/>
                </a:solidFill>
              </a:rPr>
              <a:t>WHERE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ds='2012-02-24';</a:t>
            </a:r>
            <a:br>
              <a:rPr lang="en-US" sz="1600" dirty="0"/>
            </a:br>
            <a:endParaRPr lang="en-US" sz="1600" dirty="0"/>
          </a:p>
          <a:p>
            <a:pPr marL="368300" indent="-368300">
              <a:buSzPct val="104000"/>
              <a:buFont typeface="Times New Roman" charset="0"/>
              <a:buBlip>
                <a:blip r:embed="rId2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>
                <a:solidFill>
                  <a:srgbClr val="0000FF"/>
                </a:solidFill>
              </a:rPr>
              <a:t>INSERT OVERWRITE DIRECTORY </a:t>
            </a:r>
            <a:r>
              <a:rPr lang="en-US" sz="1600" dirty="0"/>
              <a:t>'/</a:t>
            </a:r>
            <a:r>
              <a:rPr lang="en-US" sz="1600" dirty="0" err="1"/>
              <a:t>tmp</a:t>
            </a:r>
            <a:r>
              <a:rPr lang="en-US" sz="1600" dirty="0"/>
              <a:t>/</a:t>
            </a:r>
            <a:r>
              <a:rPr lang="en-US" sz="1600" dirty="0" err="1"/>
              <a:t>hdfs_out</a:t>
            </a:r>
            <a:r>
              <a:rPr lang="en-US" sz="1600" dirty="0"/>
              <a:t>' </a:t>
            </a:r>
            <a:r>
              <a:rPr lang="en-US" sz="1600" b="1" dirty="0"/>
              <a:t>SELECT</a:t>
            </a:r>
            <a:r>
              <a:rPr lang="en-US" sz="1600" dirty="0"/>
              <a:t> * </a:t>
            </a:r>
            <a:r>
              <a:rPr lang="en-US" sz="1600" b="1" dirty="0"/>
              <a:t>FROM </a:t>
            </a:r>
            <a:r>
              <a:rPr lang="en-US" sz="1600" dirty="0"/>
              <a:t>sample </a:t>
            </a:r>
            <a:r>
              <a:rPr lang="en-US" sz="1600" b="1" dirty="0"/>
              <a:t>WHERE</a:t>
            </a:r>
            <a:r>
              <a:rPr lang="en-US" sz="1600" dirty="0"/>
              <a:t> ds='2012-02-24';</a:t>
            </a:r>
            <a:br>
              <a:rPr lang="en-US" sz="1600" dirty="0"/>
            </a:br>
            <a:endParaRPr lang="en-US" sz="1600" dirty="0"/>
          </a:p>
          <a:p>
            <a:pPr marL="368300" indent="-368300">
              <a:buSzPct val="104000"/>
              <a:buFont typeface="Times New Roman" charset="0"/>
              <a:buBlip>
                <a:blip r:embed="rId2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>
                <a:solidFill>
                  <a:srgbClr val="0000FF"/>
                </a:solidFill>
              </a:rPr>
              <a:t>INSERT OVERWRITE LOCAL DIRECTORY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'/</a:t>
            </a:r>
            <a:r>
              <a:rPr lang="en-US" sz="1600" dirty="0" err="1"/>
              <a:t>tmp</a:t>
            </a:r>
            <a:r>
              <a:rPr lang="en-US" sz="1600" dirty="0"/>
              <a:t>/hive-sample-out' </a:t>
            </a:r>
            <a:r>
              <a:rPr lang="en-US" sz="1600" b="1" dirty="0"/>
              <a:t>SELECT</a:t>
            </a:r>
            <a:r>
              <a:rPr lang="en-US" sz="1600" dirty="0"/>
              <a:t> * </a:t>
            </a:r>
            <a:r>
              <a:rPr lang="en-US" sz="1600" b="1" dirty="0"/>
              <a:t>FROM</a:t>
            </a:r>
            <a:r>
              <a:rPr lang="en-US" sz="1600" dirty="0"/>
              <a:t> sample</a:t>
            </a:r>
            <a:r>
              <a:rPr lang="en-US" sz="1600" dirty="0" smtClean="0"/>
              <a:t>;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78918" y="2685737"/>
            <a:ext cx="2404105" cy="292388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/>
              <a:t>Create HDFS </a:t>
            </a:r>
            <a:r>
              <a:rPr lang="en-US" sz="1300" dirty="0" err="1" smtClean="0"/>
              <a:t>dir</a:t>
            </a:r>
            <a:r>
              <a:rPr lang="en-US" sz="1300" dirty="0" smtClean="0"/>
              <a:t> for the output</a:t>
            </a:r>
            <a:endParaRPr lang="en-US" sz="13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953001" y="2999944"/>
            <a:ext cx="1406042" cy="414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715453" y="3949864"/>
            <a:ext cx="3484637" cy="527608"/>
            <a:chOff x="4715453" y="3949864"/>
            <a:chExt cx="3484637" cy="527608"/>
          </a:xfrm>
        </p:grpSpPr>
        <p:sp>
          <p:nvSpPr>
            <p:cNvPr id="9" name="TextBox 8"/>
            <p:cNvSpPr txBox="1"/>
            <p:nvPr/>
          </p:nvSpPr>
          <p:spPr>
            <a:xfrm>
              <a:off x="5924194" y="3949864"/>
              <a:ext cx="2275896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Create local </a:t>
              </a:r>
              <a:r>
                <a:rPr lang="en-US" sz="1300" dirty="0" err="1" smtClean="0"/>
                <a:t>dir</a:t>
              </a:r>
              <a:r>
                <a:rPr lang="en-US" sz="1300" dirty="0" smtClean="0"/>
                <a:t> for the output</a:t>
              </a:r>
              <a:endParaRPr lang="en-US" sz="13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4715453" y="4242252"/>
              <a:ext cx="1363465" cy="2352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1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Query Examples </a:t>
            </a:r>
            <a:r>
              <a:rPr lang="en-US" sz="3600" dirty="0" smtClean="0"/>
              <a:t>II</a:t>
            </a:r>
            <a:r>
              <a:rPr lang="en-US" sz="3600" dirty="0"/>
              <a:t>: Aggregation &amp; Grouping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491" y="2087590"/>
            <a:ext cx="7345363" cy="2669989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368300" indent="-368300">
              <a:spcBef>
                <a:spcPts val="863"/>
              </a:spcBef>
              <a:spcAft>
                <a:spcPts val="863"/>
              </a:spcAft>
              <a:buSzPct val="104000"/>
              <a:buFont typeface="Times New Roman" charset="0"/>
              <a:buBlip>
                <a:blip r:embed="rId2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>
                <a:solidFill>
                  <a:srgbClr val="0000FF"/>
                </a:solidFill>
              </a:rPr>
              <a:t>SELECT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b="1" dirty="0"/>
              <a:t>MAX</a:t>
            </a:r>
            <a:r>
              <a:rPr lang="en-US" sz="1600" dirty="0"/>
              <a:t>(foo) </a:t>
            </a:r>
            <a:r>
              <a:rPr lang="en-US" sz="1600" b="1" dirty="0">
                <a:solidFill>
                  <a:srgbClr val="0000FF"/>
                </a:solidFill>
              </a:rPr>
              <a:t>FROM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sample;</a:t>
            </a:r>
            <a:br>
              <a:rPr lang="en-US" sz="1600" dirty="0"/>
            </a:br>
            <a:endParaRPr lang="en-US" sz="1600" dirty="0"/>
          </a:p>
          <a:p>
            <a:pPr marL="368300" indent="-368300">
              <a:spcBef>
                <a:spcPts val="863"/>
              </a:spcBef>
              <a:spcAft>
                <a:spcPts val="863"/>
              </a:spcAft>
              <a:buSzPct val="104000"/>
              <a:buFont typeface="Times New Roman" charset="0"/>
              <a:buBlip>
                <a:blip r:embed="rId2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>
                <a:solidFill>
                  <a:srgbClr val="0000FF"/>
                </a:solidFill>
              </a:rPr>
              <a:t>SELECT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ds, </a:t>
            </a:r>
            <a:r>
              <a:rPr lang="en-US" sz="1600" b="1" dirty="0"/>
              <a:t>COUNT</a:t>
            </a:r>
            <a:r>
              <a:rPr lang="en-US" sz="1600" dirty="0"/>
              <a:t>(*), </a:t>
            </a:r>
            <a:r>
              <a:rPr lang="en-US" sz="1600" b="1" dirty="0"/>
              <a:t>SUM</a:t>
            </a:r>
            <a:r>
              <a:rPr lang="en-US" sz="1600" dirty="0"/>
              <a:t>(foo) </a:t>
            </a:r>
            <a:r>
              <a:rPr lang="en-US" sz="1600" b="1" dirty="0">
                <a:solidFill>
                  <a:srgbClr val="0000FF"/>
                </a:solidFill>
              </a:rPr>
              <a:t>FROM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sample  </a:t>
            </a:r>
            <a:r>
              <a:rPr lang="en-US" sz="1600" b="1" dirty="0">
                <a:solidFill>
                  <a:srgbClr val="0000FF"/>
                </a:solidFill>
              </a:rPr>
              <a:t>GROUP BY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ds;</a:t>
            </a:r>
            <a:br>
              <a:rPr lang="en-US" sz="1600" dirty="0"/>
            </a:br>
            <a:endParaRPr lang="en-US" sz="1600" dirty="0" smtClean="0"/>
          </a:p>
          <a:p>
            <a:pPr marL="368300" indent="-368300">
              <a:spcBef>
                <a:spcPts val="863"/>
              </a:spcBef>
              <a:spcAft>
                <a:spcPts val="863"/>
              </a:spcAft>
              <a:buSzPct val="104000"/>
              <a:buFont typeface="Times New Roman" charset="0"/>
              <a:buBlip>
                <a:blip r:embed="rId2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endParaRPr lang="en-US" sz="1600" dirty="0"/>
          </a:p>
          <a:p>
            <a:pPr marL="368300" indent="-368300">
              <a:spcBef>
                <a:spcPts val="863"/>
              </a:spcBef>
              <a:spcAft>
                <a:spcPts val="863"/>
              </a:spcAft>
              <a:buSzPct val="104000"/>
              <a:buFont typeface="Times New Roman" charset="0"/>
              <a:buBlip>
                <a:blip r:embed="rId2"/>
              </a:buBlip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</a:pPr>
            <a:r>
              <a:rPr lang="en-US" sz="1600" b="1" dirty="0">
                <a:solidFill>
                  <a:srgbClr val="0000FF"/>
                </a:solidFill>
              </a:rPr>
              <a:t>FROM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sample s </a:t>
            </a:r>
            <a:r>
              <a:rPr lang="en-US" sz="1600" b="1" dirty="0">
                <a:solidFill>
                  <a:srgbClr val="0000FF"/>
                </a:solidFill>
              </a:rPr>
              <a:t>INSERT OVERWRITE TABLE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/>
              <a:t>bar </a:t>
            </a:r>
            <a:r>
              <a:rPr lang="en-US" sz="1600" b="1" dirty="0">
                <a:solidFill>
                  <a:srgbClr val="0000FF"/>
                </a:solidFill>
              </a:rPr>
              <a:t>SELECT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/>
              <a:t>s.bar</a:t>
            </a:r>
            <a:r>
              <a:rPr lang="en-US" sz="1600" dirty="0"/>
              <a:t>, count(*) WHERE </a:t>
            </a:r>
            <a:r>
              <a:rPr lang="en-US" sz="1600" dirty="0" err="1"/>
              <a:t>s.foo</a:t>
            </a:r>
            <a:r>
              <a:rPr lang="en-US" sz="1600" dirty="0"/>
              <a:t> &gt; 0 </a:t>
            </a:r>
            <a:r>
              <a:rPr lang="en-US" sz="1600" b="1" dirty="0">
                <a:solidFill>
                  <a:srgbClr val="0000FF"/>
                </a:solidFill>
              </a:rPr>
              <a:t>GROUP BY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 smtClean="0"/>
              <a:t>s.bar</a:t>
            </a:r>
            <a:r>
              <a:rPr lang="en-US" sz="1600" dirty="0" smtClean="0"/>
              <a:t>;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00113" y="3489750"/>
            <a:ext cx="6575360" cy="492885"/>
            <a:chOff x="900113" y="3489750"/>
            <a:chExt cx="6575360" cy="492885"/>
          </a:xfrm>
        </p:grpSpPr>
        <p:sp>
          <p:nvSpPr>
            <p:cNvPr id="5" name="TextBox 4"/>
            <p:cNvSpPr txBox="1"/>
            <p:nvPr/>
          </p:nvSpPr>
          <p:spPr>
            <a:xfrm>
              <a:off x="900113" y="3489750"/>
              <a:ext cx="328447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Hive allows the From clause to come first !!!</a:t>
              </a:r>
              <a:endParaRPr lang="en-US" sz="1300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752195" y="3782138"/>
              <a:ext cx="401229" cy="1677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153494" y="3522521"/>
              <a:ext cx="2321979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Store the results into a table </a:t>
              </a:r>
              <a:endParaRPr lang="en-US" sz="13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043083" y="3814909"/>
              <a:ext cx="401229" cy="1677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752195" y="5081363"/>
            <a:ext cx="5448804" cy="7202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This new syntax is to facilitate the “Multi-Insertion”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4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is Hadoop’s Native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56" y="1826328"/>
            <a:ext cx="8139330" cy="4347958"/>
          </a:xfrm>
        </p:spPr>
        <p:txBody>
          <a:bodyPr/>
          <a:lstStyle/>
          <a:p>
            <a:r>
              <a:rPr lang="en-US" dirty="0" smtClean="0"/>
              <a:t>Hadoop itself is written in Java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Provided Java APIs</a:t>
            </a:r>
          </a:p>
          <a:p>
            <a:pPr lvl="1"/>
            <a:r>
              <a:rPr lang="en-US" dirty="0" smtClean="0"/>
              <a:t>For mappers, reducers, combiners, </a:t>
            </a:r>
            <a:r>
              <a:rPr lang="en-US" dirty="0" err="1" smtClean="0"/>
              <a:t>partitioners</a:t>
            </a:r>
            <a:endParaRPr lang="en-US" dirty="0" smtClean="0"/>
          </a:p>
          <a:p>
            <a:pPr lvl="1"/>
            <a:r>
              <a:rPr lang="en-US" dirty="0" smtClean="0"/>
              <a:t>Input and output </a:t>
            </a:r>
            <a:r>
              <a:rPr lang="en-US" dirty="0" smtClean="0"/>
              <a:t>formats</a:t>
            </a:r>
            <a:endParaRPr lang="en-US" dirty="0"/>
          </a:p>
          <a:p>
            <a:r>
              <a:rPr lang="en-US" dirty="0" smtClean="0"/>
              <a:t>Other languages, e.g., Pig or </a:t>
            </a:r>
            <a:r>
              <a:rPr lang="en-US" dirty="0" smtClean="0"/>
              <a:t>Hive</a:t>
            </a:r>
            <a:r>
              <a:rPr lang="en-US" dirty="0" smtClean="0"/>
              <a:t>, </a:t>
            </a:r>
            <a:r>
              <a:rPr lang="en-US" dirty="0" smtClean="0"/>
              <a:t>convert </a:t>
            </a:r>
            <a:r>
              <a:rPr lang="en-US" dirty="0" smtClean="0"/>
              <a:t>their queries to Java </a:t>
            </a:r>
            <a:r>
              <a:rPr lang="en-US" dirty="0" err="1" smtClean="0"/>
              <a:t>MapReduce</a:t>
            </a:r>
            <a:r>
              <a:rPr lang="en-US" dirty="0" smtClean="0"/>
              <a:t> code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69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Query Examples </a:t>
            </a:r>
            <a:r>
              <a:rPr lang="en-US" sz="3600" dirty="0" smtClean="0"/>
              <a:t>III: Multi-Insertion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776" y="1829926"/>
            <a:ext cx="8072488" cy="3286542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indent="-3365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1400" b="1" dirty="0">
                <a:solidFill>
                  <a:srgbClr val="0000FF"/>
                </a:solidFill>
              </a:rPr>
              <a:t>FROM</a:t>
            </a:r>
            <a:r>
              <a:rPr lang="en-US" sz="1400" b="1" dirty="0"/>
              <a:t> </a:t>
            </a:r>
            <a:r>
              <a:rPr lang="en-US" sz="1400" dirty="0" err="1"/>
              <a:t>page_view_stg</a:t>
            </a:r>
            <a:r>
              <a:rPr lang="en-US" sz="1400" dirty="0"/>
              <a:t> </a:t>
            </a:r>
            <a:r>
              <a:rPr lang="en-US" sz="1400" dirty="0" err="1"/>
              <a:t>pvs</a:t>
            </a:r>
            <a:endParaRPr lang="en-US" sz="1400" dirty="0"/>
          </a:p>
          <a:p>
            <a:pPr indent="-336550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1400" dirty="0"/>
              <a:t>   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INSERT OVERWRITE TABLE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/>
              <a:t>page_view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0000FF"/>
                </a:solidFill>
              </a:rPr>
              <a:t>PARTITION</a:t>
            </a:r>
            <a:r>
              <a:rPr lang="en-US" sz="1400" dirty="0"/>
              <a:t>(</a:t>
            </a:r>
            <a:r>
              <a:rPr lang="en-US" sz="1400" dirty="0" err="1"/>
              <a:t>dt</a:t>
            </a:r>
            <a:r>
              <a:rPr lang="en-US" sz="1400" dirty="0"/>
              <a:t>='2008-06-08', country='US')</a:t>
            </a:r>
          </a:p>
          <a:p>
            <a:pPr indent="-336550">
              <a:buClrTx/>
              <a:buSzPct val="257000"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1400" dirty="0"/>
              <a:t>           </a:t>
            </a:r>
            <a:r>
              <a:rPr lang="en-US" sz="1400" b="1" dirty="0">
                <a:solidFill>
                  <a:srgbClr val="800000"/>
                </a:solidFill>
              </a:rPr>
              <a:t>SELECT</a:t>
            </a:r>
            <a:r>
              <a:rPr lang="en-US" sz="1400" dirty="0">
                <a:solidFill>
                  <a:srgbClr val="800000"/>
                </a:solidFill>
              </a:rPr>
              <a:t> </a:t>
            </a:r>
            <a:r>
              <a:rPr lang="en-US" sz="1400" dirty="0" err="1"/>
              <a:t>pvs.viewTime</a:t>
            </a:r>
            <a:r>
              <a:rPr lang="en-US" sz="1400" dirty="0"/>
              <a:t>, … </a:t>
            </a:r>
            <a:r>
              <a:rPr lang="en-US" sz="1400" b="1" dirty="0">
                <a:solidFill>
                  <a:srgbClr val="800000"/>
                </a:solidFill>
              </a:rPr>
              <a:t>WHERE</a:t>
            </a:r>
            <a:r>
              <a:rPr lang="en-US" sz="1400" dirty="0">
                <a:solidFill>
                  <a:srgbClr val="800000"/>
                </a:solidFill>
              </a:rPr>
              <a:t> </a:t>
            </a:r>
            <a:r>
              <a:rPr lang="en-US" sz="1400" dirty="0" err="1"/>
              <a:t>pvs.country</a:t>
            </a:r>
            <a:r>
              <a:rPr lang="en-US" sz="1400" dirty="0"/>
              <a:t> = 'US'</a:t>
            </a:r>
          </a:p>
          <a:p>
            <a:pPr indent="-336550">
              <a:buClrTx/>
              <a:buSzPct val="257000"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1400" dirty="0"/>
              <a:t>    </a:t>
            </a:r>
            <a:r>
              <a:rPr lang="en-US" sz="1400" b="1" dirty="0">
                <a:solidFill>
                  <a:srgbClr val="0000FF"/>
                </a:solidFill>
              </a:rPr>
              <a:t>INSERT OVERWRITE TABLE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/>
              <a:t>page_view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0000FF"/>
                </a:solidFill>
              </a:rPr>
              <a:t>PARTITION</a:t>
            </a:r>
            <a:r>
              <a:rPr lang="en-US" sz="1400" dirty="0"/>
              <a:t>(</a:t>
            </a:r>
            <a:r>
              <a:rPr lang="en-US" sz="1400" dirty="0" err="1"/>
              <a:t>dt</a:t>
            </a:r>
            <a:r>
              <a:rPr lang="en-US" sz="1400" dirty="0"/>
              <a:t>='2008-06-08', country='CA')</a:t>
            </a:r>
          </a:p>
          <a:p>
            <a:pPr indent="-336550">
              <a:buClrTx/>
              <a:buSzPct val="257000"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1400" dirty="0"/>
              <a:t>           </a:t>
            </a:r>
            <a:r>
              <a:rPr lang="en-US" sz="1400" b="1" dirty="0">
                <a:solidFill>
                  <a:srgbClr val="800000"/>
                </a:solidFill>
              </a:rPr>
              <a:t>SELECT</a:t>
            </a:r>
            <a:r>
              <a:rPr lang="en-US" sz="1400" dirty="0">
                <a:solidFill>
                  <a:srgbClr val="800000"/>
                </a:solidFill>
              </a:rPr>
              <a:t> </a:t>
            </a:r>
            <a:r>
              <a:rPr lang="en-US" sz="1400" dirty="0" err="1"/>
              <a:t>pvs.viewTime</a:t>
            </a:r>
            <a:r>
              <a:rPr lang="en-US" sz="1400" dirty="0"/>
              <a:t>, ... </a:t>
            </a:r>
            <a:r>
              <a:rPr lang="en-US" sz="1400" b="1" dirty="0">
                <a:solidFill>
                  <a:srgbClr val="800000"/>
                </a:solidFill>
              </a:rPr>
              <a:t>WHERE</a:t>
            </a:r>
            <a:r>
              <a:rPr lang="en-US" sz="1400" dirty="0">
                <a:solidFill>
                  <a:srgbClr val="800000"/>
                </a:solidFill>
              </a:rPr>
              <a:t> </a:t>
            </a:r>
            <a:r>
              <a:rPr lang="en-US" sz="1400" dirty="0" err="1"/>
              <a:t>pvs.country</a:t>
            </a:r>
            <a:r>
              <a:rPr lang="en-US" sz="1400" dirty="0"/>
              <a:t> = 'CA'</a:t>
            </a:r>
          </a:p>
          <a:p>
            <a:pPr indent="-336550">
              <a:buClrTx/>
              <a:buSzPct val="257000"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1400" dirty="0"/>
              <a:t>  </a:t>
            </a:r>
            <a:r>
              <a:rPr lang="en-US" sz="1400" dirty="0">
                <a:solidFill>
                  <a:srgbClr val="0000FF"/>
                </a:solidFill>
              </a:rPr>
              <a:t>  </a:t>
            </a:r>
            <a:r>
              <a:rPr lang="en-US" sz="1400" b="1" dirty="0">
                <a:solidFill>
                  <a:srgbClr val="0000FF"/>
                </a:solidFill>
              </a:rPr>
              <a:t>INSERT OVERWRITE TABLE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err="1"/>
              <a:t>page_view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0000FF"/>
                </a:solidFill>
              </a:rPr>
              <a:t>PARTITION</a:t>
            </a:r>
            <a:r>
              <a:rPr lang="en-US" sz="1400" dirty="0"/>
              <a:t>(</a:t>
            </a:r>
            <a:r>
              <a:rPr lang="en-US" sz="1400" dirty="0" err="1"/>
              <a:t>dt</a:t>
            </a:r>
            <a:r>
              <a:rPr lang="en-US" sz="1400" dirty="0"/>
              <a:t>='2008-06-08', country='UK')</a:t>
            </a:r>
          </a:p>
          <a:p>
            <a:pPr indent="-336550">
              <a:buClrTx/>
              <a:buSzPct val="257000"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1400" dirty="0"/>
              <a:t>           </a:t>
            </a:r>
            <a:r>
              <a:rPr lang="en-US" sz="1400" b="1" dirty="0">
                <a:solidFill>
                  <a:srgbClr val="800000"/>
                </a:solidFill>
              </a:rPr>
              <a:t>SELECT</a:t>
            </a:r>
            <a:r>
              <a:rPr lang="en-US" sz="1400" dirty="0">
                <a:solidFill>
                  <a:srgbClr val="800000"/>
                </a:solidFill>
              </a:rPr>
              <a:t> </a:t>
            </a:r>
            <a:r>
              <a:rPr lang="en-US" sz="1400" dirty="0" err="1"/>
              <a:t>pvs.viewTime</a:t>
            </a:r>
            <a:r>
              <a:rPr lang="en-US" sz="1400" dirty="0"/>
              <a:t>, ... </a:t>
            </a:r>
            <a:r>
              <a:rPr lang="en-US" sz="1400" b="1" dirty="0">
                <a:solidFill>
                  <a:srgbClr val="800000"/>
                </a:solidFill>
              </a:rPr>
              <a:t>WHERE</a:t>
            </a:r>
            <a:r>
              <a:rPr lang="en-US" sz="1400" dirty="0">
                <a:solidFill>
                  <a:srgbClr val="800000"/>
                </a:solidFill>
              </a:rPr>
              <a:t> </a:t>
            </a:r>
            <a:r>
              <a:rPr lang="en-US" sz="1400" dirty="0" err="1"/>
              <a:t>pvs.country</a:t>
            </a:r>
            <a:r>
              <a:rPr lang="en-US" sz="1400" dirty="0"/>
              <a:t> = 'UK';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5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IV: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6886" y="1776553"/>
            <a:ext cx="6752558" cy="1499459"/>
          </a:xfrm>
          <a:prstGeom prst="rect">
            <a:avLst/>
          </a:prstGeom>
          <a:solidFill>
            <a:srgbClr val="94BD5E"/>
          </a:solidFill>
          <a:ln w="9360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>
                <a:solidFill>
                  <a:srgbClr val="000000"/>
                </a:solidFill>
              </a:rPr>
              <a:t>CREATE TABLE</a:t>
            </a:r>
            <a:r>
              <a:rPr lang="en-US" sz="1600" dirty="0">
                <a:solidFill>
                  <a:srgbClr val="000000"/>
                </a:solidFill>
              </a:rPr>
              <a:t> customer (id </a:t>
            </a:r>
            <a:r>
              <a:rPr lang="en-US" sz="1600" dirty="0" err="1">
                <a:solidFill>
                  <a:srgbClr val="000000"/>
                </a:solidFill>
              </a:rPr>
              <a:t>INT,name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STRING,address</a:t>
            </a:r>
            <a:r>
              <a:rPr lang="en-US" sz="1600" dirty="0">
                <a:solidFill>
                  <a:srgbClr val="000000"/>
                </a:solidFill>
              </a:rPr>
              <a:t> STRING)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>
                <a:solidFill>
                  <a:srgbClr val="000000"/>
                </a:solidFill>
              </a:rPr>
              <a:t>   </a:t>
            </a:r>
            <a:r>
              <a:rPr lang="en-US" sz="1600" b="1" dirty="0">
                <a:solidFill>
                  <a:srgbClr val="000000"/>
                </a:solidFill>
              </a:rPr>
              <a:t>ROW FORMAT DELIMITED FIELDS TERMINATED BY </a:t>
            </a:r>
            <a:r>
              <a:rPr lang="en-US" sz="1600" dirty="0">
                <a:solidFill>
                  <a:srgbClr val="000000"/>
                </a:solidFill>
              </a:rPr>
              <a:t>'#'</a:t>
            </a:r>
            <a:r>
              <a:rPr lang="en-US" sz="1600" dirty="0" smtClean="0">
                <a:solidFill>
                  <a:srgbClr val="000000"/>
                </a:solidFill>
              </a:rPr>
              <a:t>;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600" dirty="0">
              <a:solidFill>
                <a:srgbClr val="000000"/>
              </a:solidFill>
            </a:endParaRP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>
                <a:solidFill>
                  <a:srgbClr val="000000"/>
                </a:solidFill>
              </a:rPr>
              <a:t>CREATE TABLE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order_cust</a:t>
            </a:r>
            <a:r>
              <a:rPr lang="en-US" sz="1600" dirty="0">
                <a:solidFill>
                  <a:srgbClr val="000000"/>
                </a:solidFill>
              </a:rPr>
              <a:t> (id </a:t>
            </a:r>
            <a:r>
              <a:rPr lang="en-US" sz="1600" dirty="0" err="1">
                <a:solidFill>
                  <a:srgbClr val="000000"/>
                </a:solidFill>
              </a:rPr>
              <a:t>INT,cus_id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INT,prod_id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INT,price</a:t>
            </a:r>
            <a:r>
              <a:rPr lang="en-US" sz="1600" dirty="0">
                <a:solidFill>
                  <a:srgbClr val="000000"/>
                </a:solidFill>
              </a:rPr>
              <a:t> INT) 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>
                <a:solidFill>
                  <a:srgbClr val="000000"/>
                </a:solidFill>
              </a:rPr>
              <a:t>  ROW FORMAT DELIMITED FIELDS TERMINATED BY</a:t>
            </a:r>
            <a:r>
              <a:rPr lang="en-US" sz="1600" dirty="0">
                <a:solidFill>
                  <a:srgbClr val="000000"/>
                </a:solidFill>
              </a:rPr>
              <a:t> '\t';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85775" y="3644103"/>
            <a:ext cx="7502140" cy="2079715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1475" indent="-368300">
              <a:spcBef>
                <a:spcPts val="863"/>
              </a:spcBef>
              <a:spcAft>
                <a:spcPts val="863"/>
              </a:spcAft>
              <a:buClrTx/>
              <a:buSzPct val="166000"/>
              <a:buFontTx/>
              <a:buNone/>
              <a:tabLst>
                <a:tab pos="371475" algn="l"/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endParaRPr lang="en-US" sz="1200" dirty="0" smtClean="0"/>
          </a:p>
          <a:p>
            <a:pPr marL="371475" indent="-368300">
              <a:spcBef>
                <a:spcPts val="863"/>
              </a:spcBef>
              <a:spcAft>
                <a:spcPts val="863"/>
              </a:spcAft>
              <a:buSzPct val="128000"/>
              <a:buFont typeface="Times New Roman" charset="0"/>
              <a:buBlip>
                <a:blip r:embed="rId2"/>
              </a:buBlip>
              <a:tabLst>
                <a:tab pos="371475" algn="l"/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 b="1" dirty="0" smtClean="0">
                <a:solidFill>
                  <a:srgbClr val="0000FF"/>
                </a:solidFill>
              </a:rPr>
              <a:t>SELECT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smtClean="0"/>
              <a:t>* </a:t>
            </a:r>
            <a:r>
              <a:rPr lang="en-US" sz="1600" b="1" dirty="0" smtClean="0">
                <a:solidFill>
                  <a:srgbClr val="0000FF"/>
                </a:solidFill>
              </a:rPr>
              <a:t>FROM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smtClean="0"/>
              <a:t>customer c </a:t>
            </a:r>
            <a:r>
              <a:rPr lang="en-US" sz="1600" b="1" dirty="0" smtClean="0">
                <a:solidFill>
                  <a:srgbClr val="0000FF"/>
                </a:solidFill>
              </a:rPr>
              <a:t>JOIN</a:t>
            </a:r>
            <a:r>
              <a:rPr lang="en-US" sz="1600" b="1" dirty="0" smtClean="0"/>
              <a:t> </a:t>
            </a:r>
            <a:r>
              <a:rPr lang="en-US" sz="1600" dirty="0" err="1" smtClean="0"/>
              <a:t>order_cust</a:t>
            </a:r>
            <a:r>
              <a:rPr lang="en-US" sz="1600" dirty="0" smtClean="0"/>
              <a:t> o </a:t>
            </a:r>
            <a:r>
              <a:rPr lang="en-US" sz="1600" b="1" dirty="0" smtClean="0">
                <a:solidFill>
                  <a:srgbClr val="0000FF"/>
                </a:solidFill>
              </a:rPr>
              <a:t>ON</a:t>
            </a:r>
            <a:r>
              <a:rPr lang="en-US" sz="1600" b="1" dirty="0" smtClean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c.id</a:t>
            </a:r>
            <a:r>
              <a:rPr lang="en-US" sz="1600" dirty="0" smtClean="0"/>
              <a:t>=</a:t>
            </a:r>
            <a:r>
              <a:rPr lang="en-US" sz="1600" dirty="0" err="1" smtClean="0"/>
              <a:t>o.cus_id</a:t>
            </a:r>
            <a:r>
              <a:rPr lang="en-US" sz="1600" dirty="0" smtClean="0"/>
              <a:t>);</a:t>
            </a:r>
          </a:p>
          <a:p>
            <a:pPr marL="371475" indent="-368300">
              <a:spcBef>
                <a:spcPts val="1200"/>
              </a:spcBef>
              <a:spcAft>
                <a:spcPts val="600"/>
              </a:spcAft>
              <a:buSzPct val="128000"/>
              <a:buFont typeface="Times New Roman" charset="0"/>
              <a:buBlip>
                <a:blip r:embed="rId2"/>
              </a:buBlip>
              <a:tabLst>
                <a:tab pos="371475" algn="l"/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 b="1" dirty="0" smtClean="0">
                <a:solidFill>
                  <a:srgbClr val="0000FF"/>
                </a:solidFill>
              </a:rPr>
              <a:t>SELECT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err="1" smtClean="0"/>
              <a:t>c.id</a:t>
            </a:r>
            <a:r>
              <a:rPr lang="en-US" sz="1600" dirty="0" smtClean="0"/>
              <a:t>, </a:t>
            </a:r>
            <a:r>
              <a:rPr lang="en-US" sz="1600" dirty="0" err="1" smtClean="0"/>
              <a:t>c.name</a:t>
            </a:r>
            <a:r>
              <a:rPr lang="en-US" sz="1600" dirty="0" smtClean="0"/>
              <a:t>, </a:t>
            </a:r>
            <a:r>
              <a:rPr lang="en-US" sz="1600" dirty="0" err="1" smtClean="0"/>
              <a:t>c.address</a:t>
            </a:r>
            <a:r>
              <a:rPr lang="en-US" sz="1600" dirty="0" smtClean="0"/>
              <a:t>, </a:t>
            </a:r>
            <a:r>
              <a:rPr lang="en-US" sz="1600" dirty="0" err="1" smtClean="0"/>
              <a:t>ce.exp</a:t>
            </a:r>
            <a:r>
              <a:rPr lang="en-US" sz="1600" dirty="0" smtClean="0"/>
              <a:t> </a:t>
            </a:r>
          </a:p>
          <a:p>
            <a:pPr marL="3175" indent="0">
              <a:spcBef>
                <a:spcPts val="0"/>
              </a:spcBef>
              <a:spcAft>
                <a:spcPts val="600"/>
              </a:spcAft>
              <a:buSzPct val="128000"/>
              <a:buNone/>
              <a:tabLst>
                <a:tab pos="371475" algn="l"/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 b="1" dirty="0">
                <a:solidFill>
                  <a:srgbClr val="0000FF"/>
                </a:solidFill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</a:rPr>
              <a:t>      FROM</a:t>
            </a:r>
            <a:r>
              <a:rPr lang="en-US" sz="1600" b="1" dirty="0" smtClean="0"/>
              <a:t> </a:t>
            </a:r>
            <a:r>
              <a:rPr lang="en-US" sz="1600" dirty="0" smtClean="0"/>
              <a:t>customer c </a:t>
            </a:r>
            <a:r>
              <a:rPr lang="en-US" sz="1600" b="1" dirty="0" smtClean="0">
                <a:solidFill>
                  <a:srgbClr val="0000FF"/>
                </a:solidFill>
              </a:rPr>
              <a:t>JOIN</a:t>
            </a:r>
            <a:r>
              <a:rPr lang="en-US" sz="1600" b="1" dirty="0" smtClean="0"/>
              <a:t> (SELECT </a:t>
            </a:r>
            <a:r>
              <a:rPr lang="en-US" sz="1600" dirty="0" err="1" smtClean="0"/>
              <a:t>cus_id,sum</a:t>
            </a:r>
            <a:r>
              <a:rPr lang="en-US" sz="1600" dirty="0" smtClean="0"/>
              <a:t>(price) AS </a:t>
            </a:r>
            <a:r>
              <a:rPr lang="en-US" sz="1600" dirty="0" err="1" smtClean="0"/>
              <a:t>exp</a:t>
            </a:r>
            <a:r>
              <a:rPr lang="en-US" sz="1600" dirty="0" smtClean="0"/>
              <a:t> </a:t>
            </a:r>
          </a:p>
          <a:p>
            <a:pPr marL="3175" indent="0">
              <a:spcBef>
                <a:spcPts val="0"/>
              </a:spcBef>
              <a:spcAft>
                <a:spcPts val="600"/>
              </a:spcAft>
              <a:buSzPct val="128000"/>
              <a:buNone/>
              <a:tabLst>
                <a:tab pos="371475" algn="l"/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 b="1" dirty="0"/>
              <a:t> </a:t>
            </a:r>
            <a:r>
              <a:rPr lang="en-US" sz="1600" b="1" dirty="0" smtClean="0"/>
              <a:t>                                                  FROM </a:t>
            </a:r>
            <a:r>
              <a:rPr lang="en-US" sz="1600" dirty="0" err="1" smtClean="0"/>
              <a:t>order_cust</a:t>
            </a:r>
            <a:r>
              <a:rPr lang="en-US" sz="1600" dirty="0" smtClean="0"/>
              <a:t> </a:t>
            </a:r>
          </a:p>
          <a:p>
            <a:pPr marL="3175" indent="0">
              <a:spcBef>
                <a:spcPts val="0"/>
              </a:spcBef>
              <a:spcAft>
                <a:spcPts val="600"/>
              </a:spcAft>
              <a:buSzPct val="128000"/>
              <a:buNone/>
              <a:tabLst>
                <a:tab pos="371475" algn="l"/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 b="1" dirty="0"/>
              <a:t> </a:t>
            </a:r>
            <a:r>
              <a:rPr lang="en-US" sz="1600" b="1" dirty="0" smtClean="0"/>
              <a:t>                                                  GROUP BY</a:t>
            </a:r>
            <a:r>
              <a:rPr lang="en-US" sz="1600" dirty="0" smtClean="0"/>
              <a:t> </a:t>
            </a:r>
            <a:r>
              <a:rPr lang="en-US" sz="1600" dirty="0" err="1" smtClean="0"/>
              <a:t>cus_id</a:t>
            </a:r>
            <a:r>
              <a:rPr lang="en-US" sz="1600" b="1" dirty="0" smtClean="0"/>
              <a:t>)</a:t>
            </a:r>
            <a:r>
              <a:rPr lang="en-US" sz="1600" dirty="0" smtClean="0"/>
              <a:t> </a:t>
            </a:r>
            <a:r>
              <a:rPr lang="en-US" sz="1600" dirty="0" err="1" smtClean="0"/>
              <a:t>ce</a:t>
            </a:r>
            <a:r>
              <a:rPr lang="en-US" sz="1600" dirty="0" smtClean="0"/>
              <a:t> ON (</a:t>
            </a:r>
            <a:r>
              <a:rPr lang="en-US" sz="1600" dirty="0" err="1" smtClean="0"/>
              <a:t>c.id</a:t>
            </a:r>
            <a:r>
              <a:rPr lang="en-US" sz="1600" dirty="0" smtClean="0"/>
              <a:t>=</a:t>
            </a:r>
            <a:r>
              <a:rPr lang="en-US" sz="1600" dirty="0" err="1" smtClean="0"/>
              <a:t>ce.cus_id</a:t>
            </a:r>
            <a:r>
              <a:rPr lang="en-US" sz="1600" dirty="0" smtClean="0"/>
              <a:t>);</a:t>
            </a:r>
          </a:p>
          <a:p>
            <a:pPr marL="371475" indent="-368300">
              <a:buClrTx/>
              <a:buSzPct val="119000"/>
              <a:buFontTx/>
              <a:buNone/>
              <a:tabLst>
                <a:tab pos="371475" algn="l"/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615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2663243" y="4867116"/>
            <a:ext cx="1684540" cy="61186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6" name="Pentagon 5"/>
          <p:cNvSpPr/>
          <p:nvPr/>
        </p:nvSpPr>
        <p:spPr>
          <a:xfrm>
            <a:off x="2663243" y="3999739"/>
            <a:ext cx="1684540" cy="61186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Pig</a:t>
            </a:r>
            <a:endParaRPr lang="en-US" dirty="0"/>
          </a:p>
        </p:txBody>
      </p:sp>
      <p:sp>
        <p:nvSpPr>
          <p:cNvPr id="7" name="Pentagon 6"/>
          <p:cNvSpPr/>
          <p:nvPr/>
        </p:nvSpPr>
        <p:spPr>
          <a:xfrm>
            <a:off x="2663243" y="3132362"/>
            <a:ext cx="1684540" cy="61186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Hive</a:t>
            </a:r>
            <a:endParaRPr lang="en-US" dirty="0"/>
          </a:p>
        </p:txBody>
      </p:sp>
      <p:sp>
        <p:nvSpPr>
          <p:cNvPr id="8" name="Pentagon 7"/>
          <p:cNvSpPr/>
          <p:nvPr/>
        </p:nvSpPr>
        <p:spPr>
          <a:xfrm>
            <a:off x="2663243" y="2283526"/>
            <a:ext cx="1684540" cy="61186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9" name="Up Arrow 8"/>
          <p:cNvSpPr/>
          <p:nvPr/>
        </p:nvSpPr>
        <p:spPr>
          <a:xfrm>
            <a:off x="2076546" y="2428922"/>
            <a:ext cx="417164" cy="2929542"/>
          </a:xfrm>
          <a:prstGeom prst="upArrow">
            <a:avLst/>
          </a:prstGeom>
          <a:solidFill>
            <a:srgbClr val="F9FFB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4761" y="5035298"/>
            <a:ext cx="14212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More Hadoop</a:t>
            </a:r>
          </a:p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visible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0399" y="2335258"/>
            <a:ext cx="13310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Less Hadoop</a:t>
            </a:r>
          </a:p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visible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4208728" y="4867117"/>
            <a:ext cx="2419552" cy="61186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800000"/>
                </a:solidFill>
              </a:rPr>
              <a:t>Write map-reduce functions</a:t>
            </a:r>
            <a:endParaRPr lang="en-US" sz="1600" dirty="0">
              <a:solidFill>
                <a:srgbClr val="800000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4208728" y="3999739"/>
            <a:ext cx="2419552" cy="61186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800000"/>
                </a:solidFill>
              </a:rPr>
              <a:t>Query and workflow language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208728" y="3132362"/>
            <a:ext cx="2419552" cy="61186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800000"/>
                </a:solidFill>
              </a:rPr>
              <a:t>SQL-Like language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4208728" y="2283526"/>
            <a:ext cx="2419552" cy="61186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800000"/>
                </a:solidFill>
              </a:rPr>
              <a:t>Queries against tables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6771408" y="2428922"/>
            <a:ext cx="417164" cy="2929542"/>
          </a:xfrm>
          <a:prstGeom prst="upArrow">
            <a:avLst/>
          </a:prstGeom>
          <a:solidFill>
            <a:srgbClr val="F9FFB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47000" y="5037328"/>
            <a:ext cx="18154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More map-reduce view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88572" y="2283526"/>
            <a:ext cx="181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More DB view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1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96" y="485192"/>
            <a:ext cx="1921297" cy="710724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Java</a:t>
            </a:r>
            <a:br>
              <a:rPr lang="en-US" sz="3200" b="1" dirty="0" smtClean="0"/>
            </a:br>
            <a:r>
              <a:rPr lang="en-US" sz="3200" b="1" dirty="0" smtClean="0"/>
              <a:t>Example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map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38" y="332381"/>
            <a:ext cx="6849139" cy="62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10280" y="1001234"/>
            <a:ext cx="6285269" cy="1826327"/>
          </a:xfrm>
          <a:prstGeom prst="rect">
            <a:avLst/>
          </a:prstGeom>
          <a:noFill/>
          <a:ln w="12700">
            <a:solidFill>
              <a:srgbClr val="3366FF"/>
            </a:solidFill>
            <a:prstDash val="dash"/>
          </a:ln>
          <a:effectLst/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0280" y="2901729"/>
            <a:ext cx="6285269" cy="1209257"/>
          </a:xfrm>
          <a:prstGeom prst="rect">
            <a:avLst/>
          </a:prstGeom>
          <a:noFill/>
          <a:ln w="12700">
            <a:solidFill>
              <a:srgbClr val="3366FF"/>
            </a:solidFill>
            <a:prstDash val="dash"/>
          </a:ln>
          <a:effectLst/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10280" y="4148070"/>
            <a:ext cx="6285269" cy="2044757"/>
          </a:xfrm>
          <a:prstGeom prst="rect">
            <a:avLst/>
          </a:prstGeom>
          <a:noFill/>
          <a:ln w="12700">
            <a:solidFill>
              <a:srgbClr val="3366FF"/>
            </a:solidFill>
            <a:prstDash val="dash"/>
          </a:ln>
          <a:effectLst/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1640845" y="1914398"/>
            <a:ext cx="769435" cy="227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640845" y="3531568"/>
            <a:ext cx="769435" cy="227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640845" y="5102385"/>
            <a:ext cx="769435" cy="227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3614" y="1908265"/>
            <a:ext cx="6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map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834" y="3527681"/>
            <a:ext cx="83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reduce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709" y="5102385"/>
            <a:ext cx="107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Job conf.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1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895578"/>
            <a:ext cx="7345362" cy="1339850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Apache Pig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48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" y="1826163"/>
            <a:ext cx="7345363" cy="3931920"/>
          </a:xfrm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A platform for analyzing large data sets that consists of a high-level language for </a:t>
            </a:r>
            <a:r>
              <a:rPr lang="en-US" b="1" dirty="0"/>
              <a:t>expressing</a:t>
            </a:r>
            <a:r>
              <a:rPr lang="en-US" dirty="0"/>
              <a:t> data analysis programs.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Compiles down to </a:t>
            </a:r>
            <a:r>
              <a:rPr lang="en-US" dirty="0" err="1"/>
              <a:t>MapReduce</a:t>
            </a:r>
            <a:r>
              <a:rPr lang="en-US" dirty="0"/>
              <a:t> jobs 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Developed by Yahoo!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Open-source language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 l="18000" r="18000"/>
          <a:stretch>
            <a:fillRect/>
          </a:stretch>
        </p:blipFill>
        <p:spPr>
          <a:xfrm>
            <a:off x="6824880" y="3695700"/>
            <a:ext cx="1682496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002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33388" y="2222114"/>
            <a:ext cx="8104566" cy="3062185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  <a:effectLst/>
        </p:spPr>
        <p:txBody>
          <a:bodyPr lIns="90000" tIns="7927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raw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LOAD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excite.log</a:t>
            </a:r>
            <a:r>
              <a:rPr lang="en-US" sz="1400" dirty="0">
                <a:latin typeface="Courier New" charset="0"/>
                <a:cs typeface="Courier New" charset="0"/>
              </a:rPr>
              <a:t>'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USING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PigStorage</a:t>
            </a:r>
            <a:r>
              <a:rPr lang="en-US" sz="1400" dirty="0">
                <a:latin typeface="Courier New" charset="0"/>
                <a:cs typeface="Courier New" charset="0"/>
              </a:rPr>
              <a:t>('\t') </a:t>
            </a:r>
            <a:r>
              <a:rPr lang="en-US" sz="1400" i="1" dirty="0">
                <a:solidFill>
                  <a:srgbClr val="800000"/>
                </a:solidFill>
                <a:latin typeface="Courier New" charset="0"/>
                <a:cs typeface="Courier New" charset="0"/>
              </a:rPr>
              <a:t>AS (user, </a:t>
            </a:r>
            <a:r>
              <a:rPr lang="en-US" sz="1400" i="1" dirty="0" smtClean="0">
                <a:solidFill>
                  <a:srgbClr val="800000"/>
                </a:solidFill>
                <a:latin typeface="Courier New" charset="0"/>
                <a:cs typeface="Courier New" charset="0"/>
              </a:rPr>
              <a:t>id, time, </a:t>
            </a:r>
            <a:r>
              <a:rPr lang="en-US" sz="1400" i="1" dirty="0">
                <a:solidFill>
                  <a:srgbClr val="800000"/>
                </a:solidFill>
                <a:latin typeface="Courier New" charset="0"/>
                <a:cs typeface="Courier New" charset="0"/>
              </a:rPr>
              <a:t>query)</a:t>
            </a:r>
            <a:r>
              <a:rPr lang="en-US" sz="1400" dirty="0">
                <a:latin typeface="Courier New" charset="0"/>
                <a:cs typeface="Courier New" charset="0"/>
              </a:rPr>
              <a:t>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clean1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FILTER</a:t>
            </a:r>
            <a:r>
              <a:rPr lang="en-US" sz="1400" dirty="0">
                <a:latin typeface="Courier New" charset="0"/>
                <a:cs typeface="Courier New" charset="0"/>
              </a:rPr>
              <a:t> raw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BY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cs typeface="Courier New" charset="0"/>
              </a:rPr>
              <a:t>id &gt; 20 </a:t>
            </a:r>
            <a:r>
              <a:rPr lang="en-US" sz="1400" dirty="0">
                <a:latin typeface="Courier New" charset="0"/>
                <a:cs typeface="Courier New" charset="0"/>
              </a:rPr>
              <a:t>AND </a:t>
            </a:r>
            <a:r>
              <a:rPr lang="en-US" sz="1400" dirty="0" smtClean="0">
                <a:latin typeface="Courier New" charset="0"/>
                <a:cs typeface="Courier New" charset="0"/>
              </a:rPr>
              <a:t>id </a:t>
            </a:r>
            <a:r>
              <a:rPr lang="en-US" sz="1400" dirty="0">
                <a:latin typeface="Courier New" charset="0"/>
                <a:cs typeface="Courier New" charset="0"/>
              </a:rPr>
              <a:t>&lt; </a:t>
            </a:r>
            <a:r>
              <a:rPr lang="en-US" sz="1400" dirty="0" smtClean="0">
                <a:latin typeface="Courier New" charset="0"/>
                <a:cs typeface="Courier New" charset="0"/>
              </a:rPr>
              <a:t>100;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clean2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FOREACH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cs typeface="Courier New" charset="0"/>
              </a:rPr>
              <a:t>clean1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GENERATE</a:t>
            </a: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user</a:t>
            </a:r>
            <a:r>
              <a:rPr lang="en-US" sz="1400" dirty="0">
                <a:latin typeface="Courier New" charset="0"/>
                <a:cs typeface="Courier New" charset="0"/>
              </a:rPr>
              <a:t>, time,</a:t>
            </a: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org.apache.pig.tutorial.sanitze</a:t>
            </a:r>
            <a:r>
              <a:rPr lang="en-US" sz="1400" dirty="0">
                <a:latin typeface="Courier New" charset="0"/>
                <a:cs typeface="Courier New" charset="0"/>
              </a:rPr>
              <a:t>(query) as query;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 err="1">
                <a:latin typeface="Courier New" charset="0"/>
                <a:cs typeface="Courier New" charset="0"/>
              </a:rPr>
              <a:t>user_groups</a:t>
            </a:r>
            <a:r>
              <a:rPr lang="en-US" sz="1400" dirty="0">
                <a:latin typeface="Courier New" charset="0"/>
                <a:cs typeface="Courier New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GROUP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cs typeface="Courier New" charset="0"/>
              </a:rPr>
              <a:t>clean2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BY</a:t>
            </a:r>
            <a:r>
              <a:rPr lang="en-US" sz="1400" dirty="0">
                <a:latin typeface="Courier New" charset="0"/>
                <a:cs typeface="Courier New" charset="0"/>
              </a:rPr>
              <a:t> (user, query);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 err="1">
                <a:latin typeface="Courier New" charset="0"/>
                <a:cs typeface="Courier New" charset="0"/>
              </a:rPr>
              <a:t>user_query_counts</a:t>
            </a:r>
            <a:r>
              <a:rPr lang="en-US" sz="1400" dirty="0">
                <a:latin typeface="Courier New" charset="0"/>
                <a:cs typeface="Courier New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FOREACH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cs typeface="Courier New" charset="0"/>
              </a:rPr>
              <a:t>user_groups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GENERATE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cs typeface="Courier New" charset="0"/>
              </a:rPr>
              <a:t>group, </a:t>
            </a:r>
            <a:r>
              <a:rPr lang="en-US" sz="1400" dirty="0">
                <a:latin typeface="Courier New" charset="0"/>
                <a:cs typeface="Courier New" charset="0"/>
              </a:rPr>
              <a:t>COUNT(clean2), MIN(clean2.time), MAX(clean2.time);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STORE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cs typeface="Courier New" charset="0"/>
              </a:rPr>
              <a:t>user_query_counts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INTO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uq_counts.csv</a:t>
            </a:r>
            <a:r>
              <a:rPr lang="en-US" sz="1400" dirty="0">
                <a:latin typeface="Courier New" charset="0"/>
                <a:cs typeface="Courier New" charset="0"/>
              </a:rPr>
              <a:t>'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USING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PigStorage</a:t>
            </a:r>
            <a:r>
              <a:rPr lang="en-US" sz="1400" dirty="0">
                <a:latin typeface="Courier New" charset="0"/>
                <a:cs typeface="Courier New" charset="0"/>
              </a:rPr>
              <a:t>(',');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27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1034</TotalTime>
  <Words>1978</Words>
  <Application>Microsoft Macintosh PowerPoint</Application>
  <PresentationFormat>On-screen Show (4:3)</PresentationFormat>
  <Paragraphs>389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Capital</vt:lpstr>
      <vt:lpstr>CS525: Special Topics in DBs Large-Scale Data Management </vt:lpstr>
      <vt:lpstr>Hadoop Ecosystem</vt:lpstr>
      <vt:lpstr>Query Languages for Hadoop</vt:lpstr>
      <vt:lpstr>Java is Hadoop’s Native Language</vt:lpstr>
      <vt:lpstr>Levels of Abstraction</vt:lpstr>
      <vt:lpstr>Java Example</vt:lpstr>
      <vt:lpstr>Apache Pig</vt:lpstr>
      <vt:lpstr>What is Pig</vt:lpstr>
      <vt:lpstr>High-Level Language</vt:lpstr>
      <vt:lpstr>Pig Components</vt:lpstr>
      <vt:lpstr>Why Pig?...Abstraction!</vt:lpstr>
      <vt:lpstr>Example I: More Details</vt:lpstr>
      <vt:lpstr>Pig: Language Features</vt:lpstr>
      <vt:lpstr>Example 2</vt:lpstr>
      <vt:lpstr>Example 3: Re-partition Join</vt:lpstr>
      <vt:lpstr>Example 4: Replicated Join</vt:lpstr>
      <vt:lpstr>Example 5: Multiple Outputs</vt:lpstr>
      <vt:lpstr>Run independent jobs in parallel</vt:lpstr>
      <vt:lpstr>Pig Latin: CoGroup</vt:lpstr>
      <vt:lpstr>Pig Latin vs. SQL</vt:lpstr>
      <vt:lpstr>Pig Latin vs. SQL</vt:lpstr>
      <vt:lpstr>Pig Compilation</vt:lpstr>
      <vt:lpstr>Logic Plan</vt:lpstr>
      <vt:lpstr>Physical Plan</vt:lpstr>
      <vt:lpstr>Generation of Physical Plans</vt:lpstr>
      <vt:lpstr>Java vs. Pig</vt:lpstr>
      <vt:lpstr>Pig References</vt:lpstr>
      <vt:lpstr>Apache Pig </vt:lpstr>
      <vt:lpstr>Hive</vt:lpstr>
      <vt:lpstr>Apache Hive</vt:lpstr>
      <vt:lpstr>Hive Components</vt:lpstr>
      <vt:lpstr>Hive deals with Structured Data</vt:lpstr>
      <vt:lpstr>Hive DDL Commands</vt:lpstr>
      <vt:lpstr>Hive DML</vt:lpstr>
      <vt:lpstr>Hive Components</vt:lpstr>
      <vt:lpstr>Data Model</vt:lpstr>
      <vt:lpstr>Data Model (Cont’d)</vt:lpstr>
      <vt:lpstr>Query Examples I: Select &amp; Filter</vt:lpstr>
      <vt:lpstr>Query Examples II: Aggregation &amp; Grouping</vt:lpstr>
      <vt:lpstr>Query Examples III: Multi-Insertion</vt:lpstr>
      <vt:lpstr>Example IV: Joins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Mohamed Eltabakh</cp:lastModifiedBy>
  <cp:revision>249</cp:revision>
  <dcterms:created xsi:type="dcterms:W3CDTF">2013-01-13T20:33:29Z</dcterms:created>
  <dcterms:modified xsi:type="dcterms:W3CDTF">2013-01-22T18:56:19Z</dcterms:modified>
</cp:coreProperties>
</file>